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6" r:id="rId4"/>
    <p:sldId id="277" r:id="rId5"/>
    <p:sldId id="266" r:id="rId6"/>
    <p:sldId id="257" r:id="rId7"/>
    <p:sldId id="260" r:id="rId8"/>
    <p:sldId id="274" r:id="rId9"/>
    <p:sldId id="265" r:id="rId10"/>
    <p:sldId id="271" r:id="rId11"/>
    <p:sldId id="281" r:id="rId12"/>
    <p:sldId id="282" r:id="rId13"/>
    <p:sldId id="284" r:id="rId14"/>
    <p:sldId id="258" r:id="rId15"/>
    <p:sldId id="259" r:id="rId16"/>
    <p:sldId id="261" r:id="rId17"/>
    <p:sldId id="285" r:id="rId18"/>
    <p:sldId id="263" r:id="rId19"/>
    <p:sldId id="267" r:id="rId20"/>
    <p:sldId id="268" r:id="rId21"/>
    <p:sldId id="269" r:id="rId22"/>
    <p:sldId id="278" r:id="rId23"/>
    <p:sldId id="279" r:id="rId24"/>
    <p:sldId id="280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B28DA0E-C577-9247-A30A-B645F811C9AA}">
          <p14:sldIdLst>
            <p14:sldId id="256"/>
            <p14:sldId id="275"/>
            <p14:sldId id="276"/>
            <p14:sldId id="277"/>
            <p14:sldId id="266"/>
          </p14:sldIdLst>
        </p14:section>
        <p14:section name="What is CrowdLogger?" id="{0B645252-CE7B-094A-8FDA-6EE1914C74B1}">
          <p14:sldIdLst>
            <p14:sldId id="257"/>
            <p14:sldId id="260"/>
            <p14:sldId id="274"/>
            <p14:sldId id="265"/>
            <p14:sldId id="271"/>
            <p14:sldId id="281"/>
            <p14:sldId id="282"/>
          </p14:sldIdLst>
        </p14:section>
        <p14:section name="CrowdLogger in Action" id="{26D1EF99-75BA-814A-8DD7-9655B0A48E84}">
          <p14:sldIdLst>
            <p14:sldId id="284"/>
            <p14:sldId id="258"/>
            <p14:sldId id="259"/>
            <p14:sldId id="261"/>
          </p14:sldIdLst>
        </p14:section>
        <p14:section name="Issues/Future work" id="{98D90CC2-9374-2D45-9D69-82D419C7B1B7}">
          <p14:sldIdLst>
            <p14:sldId id="285"/>
            <p14:sldId id="263"/>
            <p14:sldId id="267"/>
            <p14:sldId id="268"/>
            <p14:sldId id="269"/>
            <p14:sldId id="278"/>
            <p14:sldId id="279"/>
            <p14:sldId id="280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0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0A802-C7AB-6D42-935C-A8598CDA5E2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200FA-EB6F-404E-8E75-68845D0FF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B9BD5-22D0-E943-9490-EC402D81E5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5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8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5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B3AC-D80A-FE42-8F0D-DFA816018462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B41D-AB31-5542-BAC1-8F7A5774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badi MT Condensed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/~hfeild/test-clrms/demo/demo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5" Type="http://schemas.openxmlformats.org/officeDocument/2006/relationships/image" Target="../media/image27.tiff"/><Relationship Id="rId6" Type="http://schemas.openxmlformats.org/officeDocument/2006/relationships/image" Target="../media/image28.png"/><Relationship Id="rId7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rowdlogger.org" TargetMode="External"/><Relationship Id="rId4" Type="http://schemas.openxmlformats.org/officeDocument/2006/relationships/hyperlink" Target="https://code.google.com/p/crowdlogger/" TargetMode="External"/><Relationship Id="rId5" Type="http://schemas.openxmlformats.org/officeDocument/2006/relationships/hyperlink" Target="https://groups.google.com/forum/%23!forum/crowdlogger-project-new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feild@endicott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crowdlogge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538" y="1140672"/>
            <a:ext cx="847679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: a platform for conducting remote web interaction studies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2475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Henry Feild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Endicott College</a:t>
            </a:r>
          </a:p>
          <a:p>
            <a:endParaRPr lang="en-US" dirty="0"/>
          </a:p>
          <a:p>
            <a:r>
              <a:rPr lang="en-US" dirty="0" smtClean="0"/>
              <a:t>November 15, 2013</a:t>
            </a:r>
          </a:p>
        </p:txBody>
      </p:sp>
      <p:pic>
        <p:nvPicPr>
          <p:cNvPr id="4" name="Picture 3" descr="crowdlogger-logo.0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96" y="541637"/>
            <a:ext cx="2428860" cy="1287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80" y="5784432"/>
            <a:ext cx="2555731" cy="856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28" y="5784433"/>
            <a:ext cx="2749171" cy="85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2688" y="5378958"/>
            <a:ext cx="149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James Allan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9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3275"/>
            <a:ext cx="8229600" cy="1143000"/>
          </a:xfrm>
        </p:spPr>
        <p:txBody>
          <a:bodyPr/>
          <a:lstStyle/>
          <a:p>
            <a:r>
              <a:rPr lang="en-US" dirty="0" smtClean="0"/>
              <a:t>App Example—JSON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29011"/>
            <a:ext cx="9144000" cy="584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{</a:t>
            </a:r>
          </a:p>
          <a:p>
            <a:pPr lvl="1"/>
            <a:r>
              <a:rPr lang="en-US" sz="1100" b="1" dirty="0" smtClean="0">
                <a:solidFill>
                  <a:schemeClr val="accent1"/>
                </a:solidFill>
                <a:latin typeface="Courier"/>
                <a:cs typeface="Courier"/>
              </a:rPr>
              <a:t>"</a:t>
            </a:r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metadata"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: {</a:t>
            </a:r>
          </a:p>
          <a:p>
            <a:pPr lvl="2"/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"</a:t>
            </a:r>
            <a:r>
              <a:rPr lang="en-US" sz="1100" b="1" dirty="0" err="1">
                <a:solidFill>
                  <a:schemeClr val="accent1"/>
                </a:solidFill>
                <a:latin typeface="Courier"/>
                <a:cs typeface="Courier"/>
              </a:rPr>
              <a:t>clrmid</a:t>
            </a:r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"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: "demo1",</a:t>
            </a:r>
          </a:p>
          <a:p>
            <a:pPr lvl="2"/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"name"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: "Demo 1",</a:t>
            </a:r>
          </a:p>
          <a:p>
            <a:pPr lvl="2"/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"version"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: "1.6",</a:t>
            </a:r>
          </a:p>
          <a:p>
            <a:pPr lvl="2"/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"categories"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: [</a:t>
            </a:r>
          </a:p>
          <a:p>
            <a:pPr lvl="2"/>
            <a:r>
              <a:rPr lang="en-US" sz="1100" dirty="0" smtClean="0">
                <a:solidFill>
                  <a:schemeClr val="accent1"/>
                </a:solidFill>
                <a:latin typeface="Courier"/>
                <a:cs typeface="Courier"/>
              </a:rPr>
              <a:t>	"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app"</a:t>
            </a:r>
          </a:p>
          <a:p>
            <a:pPr lvl="2"/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],</a:t>
            </a:r>
          </a:p>
          <a:p>
            <a:pPr lvl="2"/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"description"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: "A simple </a:t>
            </a:r>
            <a:r>
              <a:rPr lang="en-US" sz="1100" dirty="0" err="1">
                <a:solidFill>
                  <a:schemeClr val="accent1"/>
                </a:solidFill>
                <a:latin typeface="Courier"/>
                <a:cs typeface="Courier"/>
              </a:rPr>
              <a:t>CrowdLogger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 Remote Module demonstration. It shows off the ability to open windows, access user data, and use the storage API.",</a:t>
            </a:r>
          </a:p>
          <a:p>
            <a:pPr lvl="2"/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"</a:t>
            </a:r>
            <a:r>
              <a:rPr lang="en-US" sz="1100" b="1" dirty="0" err="1">
                <a:solidFill>
                  <a:schemeClr val="accent1"/>
                </a:solidFill>
                <a:latin typeface="Courier"/>
                <a:cs typeface="Courier"/>
              </a:rPr>
              <a:t>packageURL</a:t>
            </a:r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"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: "http://</a:t>
            </a:r>
            <a:r>
              <a:rPr lang="en-US" sz="1100" dirty="0" err="1">
                <a:solidFill>
                  <a:schemeClr val="accent1"/>
                </a:solidFill>
                <a:latin typeface="Courier"/>
                <a:cs typeface="Courier"/>
              </a:rPr>
              <a:t>localhost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/~</a:t>
            </a:r>
            <a:r>
              <a:rPr lang="en-US" sz="1100" dirty="0" err="1">
                <a:solidFill>
                  <a:schemeClr val="accent1"/>
                </a:solidFill>
                <a:latin typeface="Courier"/>
                <a:cs typeface="Courier"/>
              </a:rPr>
              <a:t>hfeild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/test-</a:t>
            </a:r>
            <a:r>
              <a:rPr lang="en-US" sz="1100" dirty="0" err="1">
                <a:solidFill>
                  <a:schemeClr val="accent1"/>
                </a:solidFill>
                <a:latin typeface="Courier"/>
                <a:cs typeface="Courier"/>
              </a:rPr>
              <a:t>clrms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/demo/</a:t>
            </a:r>
            <a:r>
              <a:rPr lang="en-US" sz="1100" dirty="0" err="1">
                <a:solidFill>
                  <a:schemeClr val="accent1"/>
                </a:solidFill>
                <a:latin typeface="Courier"/>
                <a:cs typeface="Courier"/>
              </a:rPr>
              <a:t>demo.json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",</a:t>
            </a:r>
          </a:p>
          <a:p>
            <a:pPr lvl="2"/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"permissions"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: [</a:t>
            </a:r>
          </a:p>
          <a:p>
            <a:pPr lvl="3"/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"</a:t>
            </a:r>
            <a:r>
              <a:rPr lang="en-US" sz="1100" dirty="0" err="1">
                <a:solidFill>
                  <a:schemeClr val="accent1"/>
                </a:solidFill>
                <a:latin typeface="Courier"/>
                <a:cs typeface="Courier"/>
              </a:rPr>
              <a:t>userdata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",</a:t>
            </a:r>
          </a:p>
          <a:p>
            <a:pPr lvl="3"/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"</a:t>
            </a:r>
            <a:r>
              <a:rPr lang="en-US" sz="1100" dirty="0" err="1">
                <a:solidFill>
                  <a:schemeClr val="accent1"/>
                </a:solidFill>
                <a:latin typeface="Courier"/>
                <a:cs typeface="Courier"/>
              </a:rPr>
              <a:t>ui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",</a:t>
            </a:r>
          </a:p>
          <a:p>
            <a:pPr lvl="3"/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"storage"</a:t>
            </a:r>
          </a:p>
          <a:p>
            <a:pPr lvl="2"/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],</a:t>
            </a:r>
          </a:p>
          <a:p>
            <a:pPr lvl="2"/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"</a:t>
            </a:r>
            <a:r>
              <a:rPr lang="en-US" sz="1100" b="1" dirty="0" err="1">
                <a:solidFill>
                  <a:schemeClr val="accent1"/>
                </a:solidFill>
                <a:latin typeface="Courier"/>
                <a:cs typeface="Courier"/>
              </a:rPr>
              <a:t>logoURL</a:t>
            </a:r>
            <a:r>
              <a:rPr lang="en-US" sz="1100" b="1" dirty="0">
                <a:solidFill>
                  <a:schemeClr val="accent1"/>
                </a:solidFill>
                <a:latin typeface="Courier"/>
                <a:cs typeface="Courier"/>
              </a:rPr>
              <a:t>"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</a:rPr>
              <a:t>: </a:t>
            </a:r>
            <a:r>
              <a:rPr lang="en-US" sz="1100" dirty="0" smtClean="0">
                <a:solidFill>
                  <a:schemeClr val="accent1"/>
                </a:solidFill>
                <a:latin typeface="Courier"/>
                <a:cs typeface="Courier"/>
                <a:hlinkClick r:id="rId2"/>
              </a:rPr>
              <a:t>http</a:t>
            </a:r>
            <a:r>
              <a:rPr lang="en-US" sz="1100" dirty="0">
                <a:solidFill>
                  <a:schemeClr val="accent1"/>
                </a:solidFill>
                <a:latin typeface="Courier"/>
                <a:cs typeface="Courier"/>
                <a:hlinkClick r:id="rId2"/>
              </a:rPr>
              <a:t>://localhost/~hfeild/test-clrms/demo/</a:t>
            </a:r>
            <a:r>
              <a:rPr lang="en-US" sz="1100" dirty="0" smtClean="0">
                <a:solidFill>
                  <a:schemeClr val="accent1"/>
                </a:solidFill>
                <a:latin typeface="Courier"/>
                <a:cs typeface="Courier"/>
                <a:hlinkClick r:id="rId2"/>
              </a:rPr>
              <a:t>demo.jpg</a:t>
            </a:r>
            <a:endParaRPr lang="en-US" sz="1100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pPr lvl="1"/>
            <a:r>
              <a:rPr lang="en-US" sz="1100" dirty="0" smtClean="0">
                <a:solidFill>
                  <a:schemeClr val="accent1"/>
                </a:solidFill>
                <a:latin typeface="Courier"/>
                <a:cs typeface="Courier"/>
              </a:rPr>
              <a:t>},</a:t>
            </a:r>
          </a:p>
          <a:p>
            <a:pPr lvl="1"/>
            <a:r>
              <a:rPr lang="en-US" sz="1100" b="1" dirty="0">
                <a:solidFill>
                  <a:schemeClr val="accent2"/>
                </a:solidFill>
                <a:latin typeface="Courier"/>
                <a:cs typeface="Courier"/>
              </a:rPr>
              <a:t>"module"</a:t>
            </a:r>
            <a:r>
              <a:rPr lang="en-US" sz="1100" dirty="0">
                <a:solidFill>
                  <a:schemeClr val="accent2"/>
                </a:solidFill>
                <a:latin typeface="Courier"/>
                <a:cs typeface="Courier"/>
              </a:rPr>
              <a:t>: "\</a:t>
            </a:r>
            <a:r>
              <a:rPr lang="en-US" sz="1100" dirty="0" err="1">
                <a:solidFill>
                  <a:schemeClr val="accent2"/>
                </a:solidFill>
                <a:latin typeface="Courier"/>
                <a:cs typeface="Courier"/>
              </a:rPr>
              <a:t>nvar</a:t>
            </a:r>
            <a:r>
              <a:rPr lang="en-US" sz="11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Courier"/>
                <a:cs typeface="Courier"/>
              </a:rPr>
              <a:t>RemoteModule</a:t>
            </a:r>
            <a:r>
              <a:rPr lang="en-US" sz="1100" dirty="0">
                <a:solidFill>
                  <a:schemeClr val="accent2"/>
                </a:solidFill>
                <a:latin typeface="Courier"/>
                <a:cs typeface="Courier"/>
              </a:rPr>
              <a:t> = function( </a:t>
            </a:r>
            <a:r>
              <a:rPr lang="en-US" sz="1100" dirty="0" err="1">
                <a:solidFill>
                  <a:schemeClr val="accent2"/>
                </a:solidFill>
                <a:latin typeface="Courier"/>
                <a:cs typeface="Courier"/>
              </a:rPr>
              <a:t>clrmPackage</a:t>
            </a:r>
            <a:r>
              <a:rPr lang="en-US" sz="1100" dirty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1100" dirty="0" err="1">
                <a:solidFill>
                  <a:schemeClr val="accent2"/>
                </a:solidFill>
                <a:latin typeface="Courier"/>
                <a:cs typeface="Courier"/>
              </a:rPr>
              <a:t>clrmAPI</a:t>
            </a:r>
            <a:r>
              <a:rPr lang="en-US" sz="1100" dirty="0">
                <a:solidFill>
                  <a:schemeClr val="accent2"/>
                </a:solidFill>
                <a:latin typeface="Courier"/>
                <a:cs typeface="Courier"/>
              </a:rPr>
              <a:t> ){\n    </a:t>
            </a:r>
            <a:r>
              <a:rPr lang="en-US" sz="1100" dirty="0" err="1">
                <a:solidFill>
                  <a:schemeClr val="accent2"/>
                </a:solidFill>
                <a:latin typeface="Courier"/>
                <a:cs typeface="Courier"/>
              </a:rPr>
              <a:t>var</a:t>
            </a:r>
            <a:r>
              <a:rPr lang="en-US" sz="1100" dirty="0">
                <a:solidFill>
                  <a:schemeClr val="accent2"/>
                </a:solidFill>
                <a:latin typeface="Courier"/>
                <a:cs typeface="Courier"/>
              </a:rPr>
              <a:t> demo,\n        that = this;\n\n    </a:t>
            </a:r>
            <a:r>
              <a:rPr lang="en-US" sz="1100" dirty="0" err="1">
                <a:solidFill>
                  <a:schemeClr val="accent2"/>
                </a:solidFill>
                <a:latin typeface="Courier"/>
                <a:cs typeface="Courier"/>
              </a:rPr>
              <a:t>this.init</a:t>
            </a:r>
            <a:r>
              <a:rPr lang="en-US" sz="1100" dirty="0">
                <a:solidFill>
                  <a:schemeClr val="accent2"/>
                </a:solidFill>
                <a:latin typeface="Courier"/>
                <a:cs typeface="Courier"/>
              </a:rPr>
              <a:t> = function(){\n        demo = new </a:t>
            </a:r>
            <a:r>
              <a:rPr lang="en-US" sz="1100" dirty="0" err="1">
                <a:solidFill>
                  <a:schemeClr val="accent2"/>
                </a:solidFill>
                <a:latin typeface="Courier"/>
                <a:cs typeface="Courier"/>
              </a:rPr>
              <a:t>that.Demo</a:t>
            </a:r>
            <a:r>
              <a:rPr lang="en-US" sz="1100" dirty="0">
                <a:solidFill>
                  <a:schemeClr val="accent2"/>
                </a:solidFill>
                <a:latin typeface="Courier"/>
                <a:cs typeface="Courier"/>
              </a:rPr>
              <a:t>( </a:t>
            </a:r>
            <a:r>
              <a:rPr lang="en-US" sz="1100" dirty="0" err="1">
                <a:solidFill>
                  <a:schemeClr val="accent2"/>
                </a:solidFill>
                <a:latin typeface="Courier"/>
                <a:cs typeface="Courier"/>
              </a:rPr>
              <a:t>clrmPackage</a:t>
            </a:r>
            <a:r>
              <a:rPr lang="en-US" sz="1100" dirty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sz="1100" dirty="0" err="1">
                <a:solidFill>
                  <a:schemeClr val="accent2"/>
                </a:solidFill>
                <a:latin typeface="Courier"/>
                <a:cs typeface="Courier"/>
              </a:rPr>
              <a:t>clrmAPI</a:t>
            </a:r>
            <a:r>
              <a:rPr lang="en-US" sz="1100" dirty="0">
                <a:solidFill>
                  <a:schemeClr val="accent2"/>
                </a:solidFill>
                <a:latin typeface="Courier"/>
                <a:cs typeface="Courier"/>
              </a:rPr>
              <a:t> );…</a:t>
            </a:r>
            <a:r>
              <a:rPr lang="en-US" sz="1100" dirty="0" smtClean="0">
                <a:solidFill>
                  <a:schemeClr val="accent2"/>
                </a:solidFill>
                <a:latin typeface="Courier"/>
                <a:cs typeface="Courier"/>
              </a:rPr>
              <a:t>”,</a:t>
            </a:r>
          </a:p>
          <a:p>
            <a:pPr lvl="1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</a:rPr>
              <a:t>"html"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</a:rPr>
              <a:t>: {</a:t>
            </a:r>
          </a:p>
          <a:p>
            <a:pPr lvl="1"/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</a:rPr>
              <a:t>	"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</a:rPr>
              <a:t>configure-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</a:rPr>
              <a:t>demo.html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</a:rPr>
              <a:t>": "&lt;html&gt;\n&lt;head&gt;\n&lt;title&gt;CLRM Configure Demo&lt;/title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</a:rPr>
              <a:t>&gt;…</a:t>
            </a:r>
          </a:p>
          <a:p>
            <a:pPr lvl="1"/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</a:rPr>
              <a:t>},</a:t>
            </a:r>
          </a:p>
          <a:p>
            <a:pPr lvl="1"/>
            <a:r>
              <a:rPr lang="en-US" sz="1100" b="1" dirty="0" smtClean="0">
                <a:solidFill>
                  <a:schemeClr val="accent6"/>
                </a:solidFill>
                <a:latin typeface="Courier"/>
                <a:cs typeface="Courier"/>
              </a:rPr>
              <a:t>"</a:t>
            </a:r>
            <a:r>
              <a:rPr lang="en-US" sz="1100" b="1" dirty="0" err="1" smtClean="0">
                <a:solidFill>
                  <a:schemeClr val="accent6"/>
                </a:solidFill>
                <a:latin typeface="Courier"/>
                <a:cs typeface="Courier"/>
              </a:rPr>
              <a:t>js</a:t>
            </a:r>
            <a:r>
              <a:rPr lang="en-US" sz="1100" b="1" dirty="0" smtClean="0">
                <a:solidFill>
                  <a:schemeClr val="accent6"/>
                </a:solidFill>
                <a:latin typeface="Courier"/>
                <a:cs typeface="Courier"/>
              </a:rPr>
              <a:t>"</a:t>
            </a:r>
            <a:r>
              <a:rPr lang="en-US" sz="1100" dirty="0" smtClean="0">
                <a:solidFill>
                  <a:schemeClr val="accent6"/>
                </a:solidFill>
                <a:latin typeface="Courier"/>
                <a:cs typeface="Courier"/>
              </a:rPr>
              <a:t>: </a:t>
            </a:r>
            <a:r>
              <a:rPr lang="en-US" sz="1100" dirty="0">
                <a:solidFill>
                  <a:schemeClr val="accent6"/>
                </a:solidFill>
                <a:latin typeface="Courier"/>
                <a:cs typeface="Courier"/>
              </a:rPr>
              <a:t>{</a:t>
            </a:r>
          </a:p>
          <a:p>
            <a:pPr lvl="1"/>
            <a:r>
              <a:rPr lang="en-US" sz="1100" dirty="0" smtClean="0">
                <a:solidFill>
                  <a:schemeClr val="accent6"/>
                </a:solidFill>
                <a:latin typeface="Courier"/>
                <a:cs typeface="Courier"/>
              </a:rPr>
              <a:t>	"</a:t>
            </a:r>
            <a:r>
              <a:rPr lang="en-US" sz="1100" dirty="0" err="1">
                <a:solidFill>
                  <a:schemeClr val="accent6"/>
                </a:solidFill>
                <a:latin typeface="Courier"/>
                <a:cs typeface="Courier"/>
              </a:rPr>
              <a:t>init.js</a:t>
            </a:r>
            <a:r>
              <a:rPr lang="en-US" sz="1100" dirty="0">
                <a:solidFill>
                  <a:schemeClr val="accent6"/>
                </a:solidFill>
                <a:latin typeface="Courier"/>
                <a:cs typeface="Courier"/>
              </a:rPr>
              <a:t>": "\n// This gets set by our opener. It's our connection to the core </a:t>
            </a:r>
            <a:r>
              <a:rPr lang="en-US" sz="1100" dirty="0" smtClean="0">
                <a:solidFill>
                  <a:schemeClr val="accent6"/>
                </a:solidFill>
                <a:latin typeface="Courier"/>
                <a:cs typeface="Courier"/>
              </a:rPr>
              <a:t>CLRM…</a:t>
            </a:r>
          </a:p>
          <a:p>
            <a:pPr lvl="1"/>
            <a:r>
              <a:rPr lang="en-US" sz="1100" dirty="0" smtClean="0">
                <a:solidFill>
                  <a:schemeClr val="accent6"/>
                </a:solidFill>
                <a:latin typeface="Courier"/>
                <a:cs typeface="Courier"/>
              </a:rPr>
              <a:t>}</a:t>
            </a:r>
          </a:p>
          <a:p>
            <a:pPr lvl="1"/>
            <a:r>
              <a:rPr lang="en-US" sz="1100" b="1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"</a:t>
            </a:r>
            <a:r>
              <a:rPr lang="en-US" sz="1100" b="1" dirty="0" err="1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css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"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: {</a:t>
            </a:r>
          </a:p>
          <a:p>
            <a:pPr lvl="2"/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"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demo.css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": "\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nbody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 {\n    background: white;\n    color: #555;\n}\n\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n#interactions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, #searches, #user-input {\n    width: 100%;\n    height: 20%;\n    overflow: auto;\n    background-color: #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ddd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;\n    border: 1px solid #888;\n}\n\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n.notice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 {\n    display: none;\n}\n\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n.success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 {\n    color: green;\n}\n\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n.error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 {\n    color: red;\n}"</a:t>
            </a:r>
          </a:p>
          <a:p>
            <a:pPr lvl="1"/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},</a:t>
            </a:r>
          </a:p>
          <a:p>
            <a:pPr lvl="1"/>
            <a:r>
              <a:rPr lang="en-US" sz="1100" b="1" dirty="0">
                <a:solidFill>
                  <a:schemeClr val="accent4">
                    <a:lumMod val="75000"/>
                  </a:schemeClr>
                </a:solidFill>
                <a:latin typeface="Courier"/>
                <a:cs typeface="Courier"/>
              </a:rPr>
              <a:t>"</a:t>
            </a:r>
            <a:r>
              <a:rPr lang="en-US" sz="1100" b="1" dirty="0" err="1">
                <a:solidFill>
                  <a:schemeClr val="accent4">
                    <a:lumMod val="75000"/>
                  </a:schemeClr>
                </a:solidFill>
                <a:latin typeface="Courier"/>
                <a:cs typeface="Courier"/>
              </a:rPr>
              <a:t>misc</a:t>
            </a:r>
            <a:r>
              <a:rPr lang="en-US" sz="1100" b="1" dirty="0">
                <a:solidFill>
                  <a:schemeClr val="accent4">
                    <a:lumMod val="75000"/>
                  </a:schemeClr>
                </a:solidFill>
                <a:latin typeface="Courier"/>
                <a:cs typeface="Courier"/>
              </a:rPr>
              <a:t>"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urier"/>
                <a:cs typeface="Courier"/>
              </a:rPr>
              <a:t>: {</a:t>
            </a: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Courier"/>
                <a:cs typeface="Courier"/>
              </a:rPr>
              <a:t>}</a:t>
            </a:r>
            <a:endParaRPr lang="en-US" sz="1100" dirty="0">
              <a:solidFill>
                <a:schemeClr val="accent4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3541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863072"/>
            <a:ext cx="4144629" cy="3150890"/>
            <a:chOff x="0" y="1863072"/>
            <a:chExt cx="4144629" cy="3150890"/>
          </a:xfrm>
        </p:grpSpPr>
        <p:pic>
          <p:nvPicPr>
            <p:cNvPr id="5" name="Picture 4" descr="pageEvaluation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2386292"/>
              <a:ext cx="3418213" cy="2627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0" y="1863072"/>
              <a:ext cx="4144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404040"/>
                  </a:solidFill>
                  <a:latin typeface="Abadi MT Condensed Light"/>
                  <a:cs typeface="Abadi MT Condensed Light"/>
                </a:rPr>
                <a:t>Explicit feedback</a:t>
              </a:r>
              <a:endParaRPr lang="en-US" sz="2800" dirty="0">
                <a:solidFill>
                  <a:srgbClr val="404040"/>
                </a:solidFill>
                <a:latin typeface="Abadi MT Condensed Light"/>
                <a:cs typeface="Abadi MT Condensed Ligh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experiments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85614" y="1165295"/>
            <a:ext cx="5354980" cy="3526883"/>
            <a:chOff x="3585614" y="1165295"/>
            <a:chExt cx="5354980" cy="3526883"/>
          </a:xfrm>
        </p:grpSpPr>
        <p:pic>
          <p:nvPicPr>
            <p:cNvPr id="6" name="Picture 5" descr="bing-it-on.tif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5614" y="1752600"/>
              <a:ext cx="5354980" cy="29395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297029" y="1165295"/>
              <a:ext cx="4144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404040"/>
                  </a:solidFill>
                  <a:latin typeface="Abadi MT Condensed Light"/>
                  <a:cs typeface="Abadi MT Condensed Light"/>
                </a:rPr>
                <a:t>System comparisons</a:t>
              </a:r>
              <a:endParaRPr lang="en-US" sz="2800" dirty="0">
                <a:solidFill>
                  <a:srgbClr val="404040"/>
                </a:solidFill>
                <a:latin typeface="Abadi MT Condensed Light"/>
                <a:cs typeface="Abadi MT Condensed Light"/>
              </a:endParaRPr>
            </a:p>
          </p:txBody>
        </p:sp>
      </p:grpSp>
      <p:pic>
        <p:nvPicPr>
          <p:cNvPr id="21" name="Picture 20" descr="crowdlogger-logo.0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94" y="264014"/>
            <a:ext cx="1476390" cy="7823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27846" y="3350577"/>
            <a:ext cx="5225143" cy="3461982"/>
            <a:chOff x="2727846" y="3350577"/>
            <a:chExt cx="5225143" cy="346198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TextBox 11"/>
            <p:cNvSpPr txBox="1"/>
            <p:nvPr/>
          </p:nvSpPr>
          <p:spPr>
            <a:xfrm>
              <a:off x="3137661" y="6289339"/>
              <a:ext cx="4144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404040"/>
                  </a:solidFill>
                  <a:latin typeface="Abadi MT Condensed Light"/>
                  <a:cs typeface="Abadi MT Condensed Light"/>
                </a:rPr>
                <a:t>Labeling</a:t>
              </a:r>
              <a:endParaRPr lang="en-US" sz="2800" dirty="0">
                <a:solidFill>
                  <a:srgbClr val="404040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22" name="Picture 21" descr="uwsb-study-task-grouping_shadow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7846" y="3350577"/>
              <a:ext cx="5225143" cy="3093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10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015" y="1441154"/>
            <a:ext cx="605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Uploading data (study-specific)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Collecting aggregated data (via the API)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63299"/>
            <a:ext cx="29044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k-Anonymity</a:t>
            </a:r>
            <a:endParaRPr lang="en-US" sz="32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8" name="Predefined Process 7"/>
          <p:cNvSpPr/>
          <p:nvPr/>
        </p:nvSpPr>
        <p:spPr>
          <a:xfrm>
            <a:off x="540908" y="3148075"/>
            <a:ext cx="2563436" cy="1504599"/>
          </a:xfrm>
          <a:prstGeom prst="flowChartPredefined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weather</a:t>
            </a:r>
          </a:p>
          <a:p>
            <a:r>
              <a:rPr lang="en-US" sz="1400" dirty="0" err="1" smtClean="0"/>
              <a:t>google</a:t>
            </a:r>
            <a:endParaRPr lang="en-US" sz="1400" dirty="0" smtClean="0"/>
          </a:p>
          <a:p>
            <a:r>
              <a:rPr lang="en-US" sz="1400" dirty="0" smtClean="0"/>
              <a:t>directions to chapel hill</a:t>
            </a:r>
          </a:p>
          <a:p>
            <a:r>
              <a:rPr lang="en-US" sz="1400" dirty="0" smtClean="0"/>
              <a:t>mac power cord</a:t>
            </a:r>
          </a:p>
          <a:p>
            <a:r>
              <a:rPr lang="en-US" sz="1400" dirty="0" smtClean="0"/>
              <a:t>mac power adapter</a:t>
            </a:r>
          </a:p>
          <a:p>
            <a:r>
              <a:rPr lang="en-US" sz="1400" dirty="0" smtClean="0"/>
              <a:t>…</a:t>
            </a: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46145" y="3142919"/>
            <a:ext cx="4621240" cy="369332"/>
            <a:chOff x="1846145" y="3142919"/>
            <a:chExt cx="4621240" cy="369332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1846145" y="3327585"/>
              <a:ext cx="16344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480629" y="3142919"/>
              <a:ext cx="2986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100 other users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27159" y="3353652"/>
            <a:ext cx="5457053" cy="369332"/>
            <a:chOff x="1727159" y="3353652"/>
            <a:chExt cx="5457053" cy="369332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1727159" y="3514802"/>
              <a:ext cx="234141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197456" y="3353652"/>
              <a:ext cx="2986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79646"/>
                  </a:solidFill>
                </a:rPr>
                <a:t>200 other users</a:t>
              </a:r>
              <a:endParaRPr lang="en-US" dirty="0">
                <a:solidFill>
                  <a:srgbClr val="F79646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22182" y="3537864"/>
            <a:ext cx="4756466" cy="369332"/>
            <a:chOff x="2722182" y="3537864"/>
            <a:chExt cx="4756466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4491892" y="3537864"/>
              <a:ext cx="2986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04040"/>
                  </a:solidFill>
                </a:rPr>
                <a:t>1 other user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2722182" y="3734742"/>
              <a:ext cx="16344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86223" y="3773016"/>
            <a:ext cx="4621240" cy="369332"/>
            <a:chOff x="2186223" y="3773016"/>
            <a:chExt cx="4621240" cy="36933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2186223" y="3981208"/>
              <a:ext cx="16344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820707" y="3773016"/>
              <a:ext cx="2986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04040"/>
                  </a:solidFill>
                </a:rPr>
                <a:t>10 other user</a:t>
              </a:r>
              <a:endParaRPr lang="en-US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34089" y="3984194"/>
            <a:ext cx="4621240" cy="369332"/>
            <a:chOff x="2434089" y="3984194"/>
            <a:chExt cx="4621240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434089" y="4192386"/>
              <a:ext cx="1634484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068573" y="3984194"/>
              <a:ext cx="2986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79646"/>
                  </a:solidFill>
                </a:rPr>
                <a:t>5</a:t>
              </a:r>
              <a:r>
                <a:rPr lang="en-US" dirty="0" smtClean="0">
                  <a:solidFill>
                    <a:srgbClr val="F79646"/>
                  </a:solidFill>
                </a:rPr>
                <a:t>0 other user</a:t>
              </a:r>
              <a:endParaRPr lang="en-US" dirty="0">
                <a:solidFill>
                  <a:srgbClr val="F79646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4820426"/>
            <a:ext cx="8086391" cy="1375022"/>
            <a:chOff x="457200" y="4820426"/>
            <a:chExt cx="8086391" cy="1375022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4820426"/>
              <a:ext cx="290444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404040"/>
                  </a:solidFill>
                  <a:latin typeface="Abadi MT Condensed Light"/>
                  <a:cs typeface="Abadi MT Condensed Light"/>
                </a:rPr>
                <a:t>Differential Privacy</a:t>
              </a:r>
              <a:endParaRPr lang="en-US" sz="3200" dirty="0">
                <a:solidFill>
                  <a:srgbClr val="404040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23" name="Picture 22" descr="indistinguishabilit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855" y="5369927"/>
              <a:ext cx="7504736" cy="825521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57200" y="6057943"/>
            <a:ext cx="856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Says: we shouldn’t be able to tell if a user’s data was or was not part of the dataset based on what is released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55824" y="2716156"/>
            <a:ext cx="2630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mining queries and k=20, only the ones in orange are revealed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in aggregated, no two pieces of information revealed separately are ever tied together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4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258480" y="2311267"/>
            <a:ext cx="6647061" cy="228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58480" y="4580423"/>
            <a:ext cx="6647061" cy="228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3907" y="929587"/>
            <a:ext cx="4484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  <a:latin typeface="Abadi MT Condensed Light"/>
                <a:cs typeface="Abadi MT Condensed Light"/>
              </a:rPr>
              <a:t>What is </a:t>
            </a:r>
            <a:r>
              <a:rPr lang="en-US" sz="4400" dirty="0" err="1" smtClean="0">
                <a:solidFill>
                  <a:schemeClr val="bg1">
                    <a:lumMod val="75000"/>
                  </a:schemeClr>
                </a:solidFill>
                <a:latin typeface="Abadi MT Condensed Light"/>
                <a:cs typeface="Abadi MT Condensed Light"/>
              </a:rPr>
              <a:t>CrowdLogger</a:t>
            </a:r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  <a:latin typeface="Abadi MT Condensed Light"/>
                <a:cs typeface="Abadi MT Condensed Light"/>
              </a:rPr>
              <a:t>?</a:t>
            </a:r>
            <a:endParaRPr lang="en-US" sz="4400" dirty="0">
              <a:solidFill>
                <a:schemeClr val="bg1">
                  <a:lumMod val="75000"/>
                </a:schemeClr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380" y="2953467"/>
            <a:ext cx="6166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CrowdLogger</a:t>
            </a:r>
            <a:r>
              <a:rPr lang="en-US" sz="4400" dirty="0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 in action</a:t>
            </a:r>
          </a:p>
          <a:p>
            <a:pPr algn="ctr"/>
            <a:r>
              <a:rPr lang="en-US" sz="2000" i="1" dirty="0">
                <a:solidFill>
                  <a:srgbClr val="404040"/>
                </a:solidFill>
              </a:rPr>
              <a:t>C</a:t>
            </a:r>
            <a:r>
              <a:rPr lang="en-US" sz="2000" i="1" dirty="0" smtClean="0">
                <a:solidFill>
                  <a:srgbClr val="404040"/>
                </a:solidFill>
              </a:rPr>
              <a:t>ross your fingers!</a:t>
            </a:r>
          </a:p>
          <a:p>
            <a:pPr algn="ctr"/>
            <a:r>
              <a:rPr lang="en-US" sz="1600" i="1" dirty="0" smtClean="0">
                <a:solidFill>
                  <a:srgbClr val="404040"/>
                </a:solidFill>
              </a:rPr>
              <a:t>…don’t worry, I have screenshots just in case…</a:t>
            </a:r>
            <a:r>
              <a:rPr lang="en-US" sz="1600" i="1" dirty="0" smtClean="0">
                <a:solidFill>
                  <a:srgbClr val="404040"/>
                </a:solidFill>
                <a:sym typeface="Wingdings"/>
              </a:rPr>
              <a:t></a:t>
            </a:r>
            <a:endParaRPr lang="en-US" sz="1600" i="1" dirty="0">
              <a:solidFill>
                <a:srgbClr val="4040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3907" y="5349823"/>
            <a:ext cx="448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Issues / Next steps</a:t>
            </a:r>
            <a:endParaRPr lang="en-US" sz="48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174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900"/>
            <a:ext cx="9144000" cy="66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0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rm-reposito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"/>
            <a:ext cx="9144000" cy="67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wsb-study-main_shadow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62" y="399143"/>
            <a:ext cx="5225143" cy="3005701"/>
          </a:xfrm>
          <a:prstGeom prst="rect">
            <a:avLst/>
          </a:prstGeom>
        </p:spPr>
      </p:pic>
      <p:pic>
        <p:nvPicPr>
          <p:cNvPr id="5" name="Picture 4" descr="uwsb-study-task-grouping_shad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904" y="622663"/>
            <a:ext cx="5225143" cy="3093284"/>
          </a:xfrm>
          <a:prstGeom prst="rect">
            <a:avLst/>
          </a:prstGeom>
        </p:spPr>
      </p:pic>
      <p:pic>
        <p:nvPicPr>
          <p:cNvPr id="7" name="Picture 6" descr="uwsb-data-upload_shado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3" y="3404844"/>
            <a:ext cx="5225143" cy="3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5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258480" y="2311267"/>
            <a:ext cx="6647061" cy="228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58480" y="4580423"/>
            <a:ext cx="6647061" cy="228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3907" y="929587"/>
            <a:ext cx="4484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  <a:latin typeface="Abadi MT Condensed Light"/>
                <a:cs typeface="Abadi MT Condensed Light"/>
              </a:rPr>
              <a:t>What is </a:t>
            </a:r>
            <a:r>
              <a:rPr lang="en-US" sz="4400" dirty="0" err="1" smtClean="0">
                <a:solidFill>
                  <a:schemeClr val="bg1">
                    <a:lumMod val="75000"/>
                  </a:schemeClr>
                </a:solidFill>
                <a:latin typeface="Abadi MT Condensed Light"/>
                <a:cs typeface="Abadi MT Condensed Light"/>
              </a:rPr>
              <a:t>CrowdLogger</a:t>
            </a:r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  <a:latin typeface="Abadi MT Condensed Light"/>
                <a:cs typeface="Abadi MT Condensed Light"/>
              </a:rPr>
              <a:t>?</a:t>
            </a:r>
            <a:endParaRPr lang="en-US" sz="4400" dirty="0">
              <a:solidFill>
                <a:schemeClr val="bg1">
                  <a:lumMod val="75000"/>
                </a:schemeClr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380" y="2953467"/>
            <a:ext cx="6166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BFBFBF"/>
                </a:solidFill>
                <a:latin typeface="Abadi MT Condensed Light"/>
                <a:cs typeface="Abadi MT Condensed Light"/>
              </a:rPr>
              <a:t>CrowdLogger</a:t>
            </a:r>
            <a:r>
              <a:rPr lang="en-US" sz="4400" dirty="0" smtClean="0">
                <a:solidFill>
                  <a:srgbClr val="BFBFBF"/>
                </a:solidFill>
                <a:latin typeface="Abadi MT Condensed Light"/>
                <a:cs typeface="Abadi MT Condensed Light"/>
              </a:rPr>
              <a:t> in action</a:t>
            </a:r>
          </a:p>
          <a:p>
            <a:pPr algn="ctr"/>
            <a:r>
              <a:rPr lang="en-US" sz="2000" i="1" dirty="0">
                <a:solidFill>
                  <a:srgbClr val="BFBFBF"/>
                </a:solidFill>
              </a:rPr>
              <a:t>C</a:t>
            </a:r>
            <a:r>
              <a:rPr lang="en-US" sz="2000" i="1" dirty="0" smtClean="0">
                <a:solidFill>
                  <a:srgbClr val="BFBFBF"/>
                </a:solidFill>
              </a:rPr>
              <a:t>ross your fingers!</a:t>
            </a:r>
          </a:p>
          <a:p>
            <a:pPr algn="ctr"/>
            <a:r>
              <a:rPr lang="en-US" sz="1600" i="1" dirty="0" smtClean="0">
                <a:solidFill>
                  <a:srgbClr val="BFBFBF"/>
                </a:solidFill>
              </a:rPr>
              <a:t>…don’t worry, I have screenshots just in case…</a:t>
            </a:r>
            <a:r>
              <a:rPr lang="en-US" sz="1600" i="1" dirty="0" smtClean="0">
                <a:solidFill>
                  <a:srgbClr val="BFBFBF"/>
                </a:solidFill>
                <a:sym typeface="Wingdings"/>
              </a:rPr>
              <a:t></a:t>
            </a:r>
            <a:endParaRPr lang="en-US" sz="1600" i="1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3907" y="5349823"/>
            <a:ext cx="448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Issues / Next steps</a:t>
            </a:r>
            <a:endParaRPr lang="en-US" sz="48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830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3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Challenges/Future work</a:t>
            </a: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3960" y="3047283"/>
            <a:ext cx="4462948" cy="1578023"/>
            <a:chOff x="193960" y="3047283"/>
            <a:chExt cx="4462948" cy="1578023"/>
          </a:xfrm>
        </p:grpSpPr>
        <p:sp>
          <p:nvSpPr>
            <p:cNvPr id="23" name="TextBox 22"/>
            <p:cNvSpPr txBox="1"/>
            <p:nvPr/>
          </p:nvSpPr>
          <p:spPr>
            <a:xfrm>
              <a:off x="193960" y="3047283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Simplifying app development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53310" y="3687562"/>
              <a:ext cx="1473839" cy="937744"/>
              <a:chOff x="504570" y="3869681"/>
              <a:chExt cx="1677420" cy="110392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04570" y="3869681"/>
                <a:ext cx="1677420" cy="110392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 smtClean="0"/>
                  <a:t>App Repository</a:t>
                </a:r>
                <a:endParaRPr lang="en-US" sz="16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62793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App</a:t>
                </a:r>
                <a:endParaRPr lang="en-US" sz="16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396801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App</a:t>
                </a:r>
                <a:endParaRPr lang="en-US" sz="16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982586" y="3655972"/>
              <a:ext cx="22667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We’d like to make it easy for research groups with minimal programming skills to build and deploy apps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45181" y="845919"/>
            <a:ext cx="4462948" cy="2291062"/>
            <a:chOff x="4745181" y="845919"/>
            <a:chExt cx="4462948" cy="2291062"/>
          </a:xfrm>
        </p:grpSpPr>
        <p:grpSp>
          <p:nvGrpSpPr>
            <p:cNvPr id="65" name="Group 64"/>
            <p:cNvGrpSpPr/>
            <p:nvPr/>
          </p:nvGrpSpPr>
          <p:grpSpPr>
            <a:xfrm>
              <a:off x="4916170" y="1468920"/>
              <a:ext cx="626644" cy="549074"/>
              <a:chOff x="6440946" y="3869681"/>
              <a:chExt cx="626644" cy="549074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66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Picture 67" descr="menu-dropshadow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69" name="Trapezoid 68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Parallelogram 70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Parallelogram 71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72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Parallelogram 73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Parallelogram 74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75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arallelogram 77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78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79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Parallelogram 80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81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82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Parallelogram 83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arallelogram 85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Parallelogram 86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Parallelogram 87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Parallelogram 88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Can 89"/>
            <p:cNvSpPr/>
            <p:nvPr/>
          </p:nvSpPr>
          <p:spPr>
            <a:xfrm>
              <a:off x="5840028" y="2418005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45181" y="845919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Complete/Extend API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30874" y="1455315"/>
              <a:ext cx="511021" cy="4537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pic>
          <p:nvPicPr>
            <p:cNvPr id="93" name="Picture 92" descr="crowdlogger-logo.002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3080" y="1703597"/>
              <a:ext cx="885348" cy="469141"/>
            </a:xfrm>
            <a:prstGeom prst="rect">
              <a:avLst/>
            </a:prstGeom>
          </p:spPr>
        </p:pic>
        <p:cxnSp>
          <p:nvCxnSpPr>
            <p:cNvPr id="96" name="Straight Connector 95"/>
            <p:cNvCxnSpPr/>
            <p:nvPr/>
          </p:nvCxnSpPr>
          <p:spPr>
            <a:xfrm flipH="1" flipV="1">
              <a:off x="5560958" y="1703597"/>
              <a:ext cx="194642" cy="9424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295380" y="1703597"/>
              <a:ext cx="345568" cy="10013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6050661" y="2200926"/>
              <a:ext cx="0" cy="189161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730873" y="1321099"/>
              <a:ext cx="224250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 There are still a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few API classes that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we have yet to implement, such as global aggregation of data. There are also many  things we can and probably should add to improve utility.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46662" y="4979747"/>
            <a:ext cx="4361467" cy="1391447"/>
            <a:chOff x="4846662" y="4979747"/>
            <a:chExt cx="4361467" cy="1391447"/>
          </a:xfrm>
        </p:grpSpPr>
        <p:sp>
          <p:nvSpPr>
            <p:cNvPr id="107" name="TextBox 106"/>
            <p:cNvSpPr txBox="1"/>
            <p:nvPr/>
          </p:nvSpPr>
          <p:spPr>
            <a:xfrm>
              <a:off x="4846662" y="4979747"/>
              <a:ext cx="4361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Handling multi-apps environments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912678" y="5699426"/>
              <a:ext cx="511021" cy="4537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60958" y="5692811"/>
              <a:ext cx="511021" cy="45374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295380" y="5632530"/>
              <a:ext cx="26779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What happens if two studies are running concurrently, and both modify the browsing UI?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5181" y="3077070"/>
            <a:ext cx="4462948" cy="1533009"/>
            <a:chOff x="4745181" y="3077070"/>
            <a:chExt cx="4462948" cy="1533009"/>
          </a:xfrm>
        </p:grpSpPr>
        <p:sp>
          <p:nvSpPr>
            <p:cNvPr id="105" name="TextBox 104"/>
            <p:cNvSpPr txBox="1"/>
            <p:nvPr/>
          </p:nvSpPr>
          <p:spPr>
            <a:xfrm>
              <a:off x="4745181" y="3077070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Attracting developers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1773" y="3655972"/>
              <a:ext cx="33116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It’s good for the development process to be overseen by more than one pair of eyes. This will make the code more maintainable and also more secure.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6662" y="3711424"/>
              <a:ext cx="673811" cy="67381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56817" y="4979747"/>
            <a:ext cx="4462948" cy="1609650"/>
            <a:chOff x="256817" y="4979747"/>
            <a:chExt cx="4462948" cy="1609650"/>
          </a:xfrm>
        </p:grpSpPr>
        <p:sp>
          <p:nvSpPr>
            <p:cNvPr id="30" name="TextBox 29"/>
            <p:cNvSpPr txBox="1"/>
            <p:nvPr/>
          </p:nvSpPr>
          <p:spPr>
            <a:xfrm>
              <a:off x="256817" y="4979747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Logging across more browsers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044318" y="5632530"/>
              <a:ext cx="403561" cy="813527"/>
              <a:chOff x="6278991" y="3663027"/>
              <a:chExt cx="605347" cy="121179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 Same Side Corner Rectangle 32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an 58"/>
            <p:cNvSpPr/>
            <p:nvPr/>
          </p:nvSpPr>
          <p:spPr>
            <a:xfrm>
              <a:off x="550067" y="6160939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43553" y="5632530"/>
              <a:ext cx="26312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now we only support two of the leading browsers. It would be nice to extend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CrowdLogger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to IE, Safari, Opera, and others.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76484" y="5585614"/>
              <a:ext cx="626644" cy="549074"/>
              <a:chOff x="6440946" y="3869681"/>
              <a:chExt cx="626644" cy="549074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rapezoid 100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" name="Picture 102" descr="menu-dropshadow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112" name="Trapezoid 111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Parallelogram 112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Parallelogram 113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Parallelogram 114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arallelogram 115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arallelogram 116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Parallelogram 117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arallelogram 118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Parallelogram 119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arallelogram 120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Parallelogram 123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arallelogram 125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Parallelogram 126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Parallelogram 127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Parallelogram 128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Parallelogram 129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29570" y="845919"/>
            <a:ext cx="4462948" cy="2142014"/>
            <a:chOff x="229570" y="845919"/>
            <a:chExt cx="4462948" cy="2142014"/>
          </a:xfrm>
        </p:grpSpPr>
        <p:sp>
          <p:nvSpPr>
            <p:cNvPr id="7" name="Rectangle 6"/>
            <p:cNvSpPr/>
            <p:nvPr/>
          </p:nvSpPr>
          <p:spPr>
            <a:xfrm>
              <a:off x="256817" y="1464099"/>
              <a:ext cx="1081923" cy="6848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CrowdLogger</a:t>
              </a:r>
              <a:r>
                <a:rPr lang="en-US" sz="1100" dirty="0" smtClean="0"/>
                <a:t> instance server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98090" y="1959072"/>
              <a:ext cx="810231" cy="427326"/>
              <a:chOff x="2334390" y="3216820"/>
              <a:chExt cx="3873641" cy="251648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334390" y="3216820"/>
                <a:ext cx="1891168" cy="102507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4225559" y="4119265"/>
                <a:ext cx="1982472" cy="12262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4225558" y="4241895"/>
                <a:ext cx="1569076" cy="97662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4225559" y="4241895"/>
                <a:ext cx="593799" cy="1491405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299072" y="1792089"/>
              <a:ext cx="252724" cy="470167"/>
              <a:chOff x="6278991" y="3663027"/>
              <a:chExt cx="605347" cy="1211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 Same Side Corner Rectangle 14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148970" y="2329590"/>
              <a:ext cx="252724" cy="470167"/>
              <a:chOff x="6278991" y="3663027"/>
              <a:chExt cx="605347" cy="121179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 Same Side Corner Rectangle 17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770769" y="2517766"/>
              <a:ext cx="252724" cy="470167"/>
              <a:chOff x="6278991" y="3663027"/>
              <a:chExt cx="605347" cy="1211795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 Same Side Corner Rectangle 20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29570" y="845919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Amassing a large user base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16325" y="1455315"/>
              <a:ext cx="14498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How do we attract and retain users?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84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builder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533659">
            <a:off x="1933163" y="1674745"/>
            <a:ext cx="518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  <a:latin typeface="Stencil"/>
                <a:cs typeface="Stencil"/>
              </a:rPr>
              <a:t>[See demo]</a:t>
            </a:r>
            <a:endParaRPr lang="en-US" sz="3600" dirty="0">
              <a:solidFill>
                <a:schemeClr val="accent6"/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714" y="3026061"/>
            <a:ext cx="18247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Light"/>
                <a:cs typeface="Abadi MT Condensed Light"/>
              </a:rPr>
              <a:t>Good for: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454" y="3096618"/>
            <a:ext cx="462124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Starting from existing apps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5748" y="3826873"/>
            <a:ext cx="398626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2F2F2"/>
                </a:solidFill>
              </a:rPr>
              <a:t>Rapid development</a:t>
            </a:r>
            <a:endParaRPr lang="en-US" sz="2800" dirty="0">
              <a:solidFill>
                <a:srgbClr val="F2F2F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2173" y="4597097"/>
            <a:ext cx="624396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2F2F2"/>
                </a:solidFill>
              </a:rPr>
              <a:t>Less messing around with the </a:t>
            </a:r>
            <a:r>
              <a:rPr lang="en-US" sz="2800" dirty="0" err="1" smtClean="0">
                <a:solidFill>
                  <a:srgbClr val="F2F2F2"/>
                </a:solidFill>
              </a:rPr>
              <a:t>nitty</a:t>
            </a:r>
            <a:r>
              <a:rPr lang="en-US" sz="2800" dirty="0" smtClean="0">
                <a:solidFill>
                  <a:srgbClr val="F2F2F2"/>
                </a:solidFill>
              </a:rPr>
              <a:t> gritty</a:t>
            </a:r>
            <a:endParaRPr lang="en-US" sz="2800" dirty="0">
              <a:solidFill>
                <a:srgbClr val="F2F2F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952" y="5383524"/>
            <a:ext cx="7443371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2F2F2"/>
                </a:solidFill>
              </a:rPr>
              <a:t>Research groups without technical support/programming skills</a:t>
            </a:r>
            <a:endParaRPr lang="en-US" sz="28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0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</a:t>
            </a:r>
            <a:r>
              <a:rPr lang="en-US" dirty="0" smtClean="0"/>
              <a:t>we </a:t>
            </a:r>
            <a:r>
              <a:rPr lang="en-US" dirty="0"/>
              <a:t>like to do in </a:t>
            </a:r>
            <a:r>
              <a:rPr lang="en-US" dirty="0" smtClean="0"/>
              <a:t>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and model user </a:t>
            </a:r>
            <a:r>
              <a:rPr lang="en-US" dirty="0" smtClean="0"/>
              <a:t>behavior</a:t>
            </a:r>
            <a:br>
              <a:rPr lang="en-US" dirty="0" smtClean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Compare search algorithms / interfaces</a:t>
            </a:r>
          </a:p>
          <a:p>
            <a:pPr lvl="1"/>
            <a:r>
              <a:rPr lang="en-US" dirty="0"/>
              <a:t>which do users prefer?</a:t>
            </a:r>
          </a:p>
          <a:p>
            <a:pPr lvl="1"/>
            <a:r>
              <a:rPr lang="en-US" dirty="0"/>
              <a:t>time to completion</a:t>
            </a:r>
          </a:p>
          <a:p>
            <a:pPr lvl="1"/>
            <a:r>
              <a:rPr lang="en-US" dirty="0"/>
              <a:t>which result in more/fewer clicks, etc.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33155" y="6047847"/>
            <a:ext cx="6358355" cy="523220"/>
            <a:chOff x="1233155" y="6047847"/>
            <a:chExt cx="6358355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4806212" y="6047847"/>
              <a:ext cx="278529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Optimized Interleaving for Online Retrieval Evaluation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3155" y="6047847"/>
              <a:ext cx="301758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Absence time and user engagement: Evaluating Ranking Functions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5884" y="2278519"/>
            <a:ext cx="7661284" cy="1575430"/>
            <a:chOff x="655884" y="2278519"/>
            <a:chExt cx="7661284" cy="1575430"/>
          </a:xfrm>
        </p:grpSpPr>
        <p:sp>
          <p:nvSpPr>
            <p:cNvPr id="5" name="TextBox 4"/>
            <p:cNvSpPr txBox="1"/>
            <p:nvPr/>
          </p:nvSpPr>
          <p:spPr>
            <a:xfrm>
              <a:off x="655884" y="2278519"/>
              <a:ext cx="417253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Modeling and Measuring the Impact of Short and Long-Term Behavior on Search </a:t>
              </a:r>
              <a:r>
                <a:rPr lang="en-US" sz="1400" dirty="0" smtClean="0"/>
                <a:t>Personalization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80823" y="2278519"/>
              <a:ext cx="333634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Personalization of Search Results Using Interaction Behaviors in Search Sessions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9425" y="3330729"/>
              <a:ext cx="318394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Search, Interrupted: Understanding and Predicting Search Task Continuation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29845" y="3386557"/>
              <a:ext cx="275465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User Evaluation of Query Quality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07582" y="2915579"/>
              <a:ext cx="430476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Improving Searcher Models Using Mouse Cursor Activity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10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214" y="2657348"/>
            <a:ext cx="8475140" cy="3668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w</a:t>
            </a:r>
            <a:r>
              <a:rPr lang="en-US" dirty="0" smtClean="0"/>
              <a:t>eb </a:t>
            </a:r>
            <a:r>
              <a:rPr lang="en-US" dirty="0"/>
              <a:t>s</a:t>
            </a:r>
            <a:r>
              <a:rPr lang="en-US" dirty="0" smtClean="0"/>
              <a:t>erver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3904" y="4027185"/>
            <a:ext cx="2553074" cy="1916596"/>
            <a:chOff x="457200" y="1857803"/>
            <a:chExt cx="2101730" cy="1306163"/>
          </a:xfrm>
        </p:grpSpPr>
        <p:pic>
          <p:nvPicPr>
            <p:cNvPr id="4" name="Picture 3" descr="menu-dropshadow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857803"/>
              <a:ext cx="2101730" cy="78780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99253" y="2093965"/>
              <a:ext cx="2015347" cy="1070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462" y="4612437"/>
            <a:ext cx="221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w/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light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extension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214" y="2766684"/>
            <a:ext cx="3727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Participant’s computer</a:t>
            </a:r>
            <a:endParaRPr lang="en-US" sz="32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3" name="Can 12"/>
          <p:cNvSpPr/>
          <p:nvPr/>
        </p:nvSpPr>
        <p:spPr>
          <a:xfrm>
            <a:off x="7825073" y="3425608"/>
            <a:ext cx="705533" cy="69168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20430" y="5300556"/>
            <a:ext cx="2010766" cy="4942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web server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5" idx="3"/>
            <a:endCxn id="14" idx="1"/>
          </p:cNvCxnSpPr>
          <p:nvPr/>
        </p:nvCxnSpPr>
        <p:spPr>
          <a:xfrm>
            <a:off x="2973128" y="5158749"/>
            <a:ext cx="2347302" cy="388917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25813" y="4958773"/>
            <a:ext cx="0" cy="341783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2"/>
          </p:cNvCxnSpPr>
          <p:nvPr/>
        </p:nvCxnSpPr>
        <p:spPr>
          <a:xfrm flipV="1">
            <a:off x="7331199" y="3771449"/>
            <a:ext cx="493874" cy="770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20430" y="3388276"/>
            <a:ext cx="2010769" cy="1540335"/>
            <a:chOff x="5138630" y="4127141"/>
            <a:chExt cx="2010769" cy="1540335"/>
          </a:xfrm>
        </p:grpSpPr>
        <p:grpSp>
          <p:nvGrpSpPr>
            <p:cNvPr id="28" name="Group 27"/>
            <p:cNvGrpSpPr/>
            <p:nvPr/>
          </p:nvGrpSpPr>
          <p:grpSpPr>
            <a:xfrm>
              <a:off x="5138630" y="4127141"/>
              <a:ext cx="2010769" cy="1540335"/>
              <a:chOff x="5138630" y="4127141"/>
              <a:chExt cx="2010769" cy="154033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138630" y="4127141"/>
                <a:ext cx="2010769" cy="1540335"/>
                <a:chOff x="5138630" y="3950771"/>
                <a:chExt cx="2010769" cy="1540335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5138630" y="3950771"/>
                  <a:ext cx="2010769" cy="154033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1" name="Picture 10" descr="crowdlogger-logo.002.png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1479" y="3988103"/>
                  <a:ext cx="1283131" cy="679924"/>
                </a:xfrm>
                <a:prstGeom prst="rect">
                  <a:avLst/>
                </a:prstGeom>
              </p:spPr>
            </p:pic>
          </p:grpSp>
          <p:sp>
            <p:nvSpPr>
              <p:cNvPr id="22" name="Rectangle 21"/>
              <p:cNvSpPr/>
              <p:nvPr/>
            </p:nvSpPr>
            <p:spPr>
              <a:xfrm>
                <a:off x="5167961" y="5109881"/>
                <a:ext cx="617796" cy="49200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404040"/>
                    </a:solidFill>
                  </a:rPr>
                  <a:t>App</a:t>
                </a:r>
                <a:endParaRPr lang="en-US" dirty="0">
                  <a:solidFill>
                    <a:srgbClr val="40404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74610" y="5104003"/>
                <a:ext cx="617796" cy="49200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404040"/>
                    </a:solidFill>
                  </a:rPr>
                  <a:t>App</a:t>
                </a:r>
                <a:endParaRPr lang="en-US" dirty="0">
                  <a:solidFill>
                    <a:srgbClr val="404040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980736" y="5250191"/>
              <a:ext cx="458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538433" y="1469777"/>
            <a:ext cx="2880927" cy="77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crowdlogger-logo.0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003" y="1505051"/>
            <a:ext cx="1283131" cy="6799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68134" y="1629282"/>
            <a:ext cx="138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371918" y="2245821"/>
            <a:ext cx="496216" cy="110564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952004" y="1545292"/>
            <a:ext cx="1540879" cy="776044"/>
            <a:chOff x="952004" y="1258133"/>
            <a:chExt cx="1540879" cy="776044"/>
          </a:xfrm>
        </p:grpSpPr>
        <p:sp>
          <p:nvSpPr>
            <p:cNvPr id="38" name="Rectangle 37"/>
            <p:cNvSpPr/>
            <p:nvPr/>
          </p:nvSpPr>
          <p:spPr>
            <a:xfrm>
              <a:off x="952004" y="1258133"/>
              <a:ext cx="1540879" cy="7760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9040" y="1315242"/>
              <a:ext cx="1386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 repository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26978" y="1545292"/>
            <a:ext cx="1540879" cy="776044"/>
            <a:chOff x="952004" y="1258133"/>
            <a:chExt cx="1540879" cy="776044"/>
          </a:xfrm>
        </p:grpSpPr>
        <p:sp>
          <p:nvSpPr>
            <p:cNvPr id="42" name="Rectangle 41"/>
            <p:cNvSpPr/>
            <p:nvPr/>
          </p:nvSpPr>
          <p:spPr>
            <a:xfrm>
              <a:off x="952004" y="1258133"/>
              <a:ext cx="1540879" cy="7760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9040" y="1315242"/>
              <a:ext cx="1386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 repository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4" name="Straight Arrow Connector 43"/>
          <p:cNvCxnSpPr>
            <a:endCxn id="42" idx="2"/>
          </p:cNvCxnSpPr>
          <p:nvPr/>
        </p:nvCxnSpPr>
        <p:spPr>
          <a:xfrm flipH="1" flipV="1">
            <a:off x="3797418" y="2321336"/>
            <a:ext cx="2528395" cy="1030124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 flipH="1" flipV="1">
            <a:off x="1722444" y="2321336"/>
            <a:ext cx="4245113" cy="106694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13" grpId="0" animBg="1"/>
      <p:bldP spid="14" grpId="0" animBg="1"/>
      <p:bldP spid="30" grpId="0" animBg="1"/>
      <p:bldP spid="30" grpId="1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extension installation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3179" y="1798026"/>
            <a:ext cx="54678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“Google </a:t>
            </a:r>
            <a:r>
              <a:rPr lang="en-US" sz="2400" dirty="0">
                <a:solidFill>
                  <a:schemeClr val="accent6"/>
                </a:solidFill>
              </a:rPr>
              <a:t>to block local Chrome extensions on Windows starting in January, limit installs to the Chrome Web </a:t>
            </a:r>
            <a:r>
              <a:rPr lang="en-US" sz="2400" dirty="0" smtClean="0">
                <a:solidFill>
                  <a:schemeClr val="accent6"/>
                </a:solidFill>
              </a:rPr>
              <a:t>Store”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42557"/>
            <a:ext cx="79137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</a:t>
            </a:r>
            <a:r>
              <a:rPr lang="en-US" sz="700" dirty="0" err="1"/>
              <a:t>thenextweb.com</a:t>
            </a:r>
            <a:r>
              <a:rPr lang="en-US" sz="700" dirty="0"/>
              <a:t>/</a:t>
            </a:r>
            <a:r>
              <a:rPr lang="en-US" sz="700" dirty="0" err="1"/>
              <a:t>google</a:t>
            </a:r>
            <a:r>
              <a:rPr lang="en-US" sz="700" dirty="0"/>
              <a:t>/2013/11/07/google-block-local-chrome-extensions-windows-starting-january-limit-installs-chrome-web-store/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918" y="3268794"/>
            <a:ext cx="392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…uh oh…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916576"/>
            <a:ext cx="8229600" cy="2515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Abadi MT Condensed Light"/>
                <a:cs typeface="Abadi MT Condensed Light"/>
              </a:rPr>
              <a:t>Solutions</a:t>
            </a:r>
            <a:r>
              <a:rPr lang="en-US" sz="4000" dirty="0" smtClean="0">
                <a:latin typeface="Abadi MT Condensed Light"/>
                <a:cs typeface="Abadi MT Condensed Light"/>
              </a:rPr>
              <a:t>:</a:t>
            </a:r>
            <a:endParaRPr lang="en-US" sz="4000" dirty="0">
              <a:latin typeface="Abadi MT Condensed Light"/>
              <a:cs typeface="Abadi MT Condensed Light"/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get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CrowdLogger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approved for inclusion in Google Web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Store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implement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local server model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get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light extension approved for inclusion in Google Web Store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release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 modified version of Chromium (open source Chrome) for our Chrome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4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Diverse privacy controls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5155" y="1244478"/>
            <a:ext cx="6000641" cy="528160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8435" y="1275110"/>
            <a:ext cx="537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will be collected: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6858" y="1644442"/>
            <a:ext cx="4884243" cy="11272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search reformulations. For example, if you search for “blueberry pie” and then “blueberry pie recipes”, the pair:</a:t>
            </a:r>
          </a:p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“blueberry pie”, “blueberry pie recipes” 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will be collected.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8435" y="2804385"/>
            <a:ext cx="537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the collected data will be used: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96859" y="3173717"/>
            <a:ext cx="4884242" cy="81223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Reformulations will be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anonymized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made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publically accessible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used to, for example, generate search suggestions for you and other users.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8436" y="3970867"/>
            <a:ext cx="537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Privacy settings: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96860" y="4340198"/>
            <a:ext cx="4884242" cy="129264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each search reformulation collected from you, select the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anonymization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level: the number of other users that must also share the same reformulation for it to be included in the final data set: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0126" y="5172277"/>
            <a:ext cx="796539" cy="3338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90796" y="5172277"/>
            <a:ext cx="245870" cy="3338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flipV="1">
            <a:off x="4652913" y="5356762"/>
            <a:ext cx="144971" cy="8083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0800000" flipV="1">
            <a:off x="4652913" y="5223026"/>
            <a:ext cx="144971" cy="8083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44829" y="5156544"/>
            <a:ext cx="3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ndale Mono"/>
                <a:cs typeface="Andale Mono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98590" y="5959717"/>
            <a:ext cx="208375" cy="20385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50333" y="5799015"/>
            <a:ext cx="29583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have read the </a:t>
            </a:r>
            <a:r>
              <a:rPr lang="en-US" sz="1600" u="sng" dirty="0" smtClean="0">
                <a:solidFill>
                  <a:srgbClr val="0000FF"/>
                </a:solidFill>
              </a:rPr>
              <a:t>consent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 and agree to participate in this study.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43674" y="5959717"/>
            <a:ext cx="960747" cy="424074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Cancel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56821" y="5959717"/>
            <a:ext cx="960747" cy="424074"/>
          </a:xfrm>
          <a:prstGeom prst="roundRect">
            <a:avLst/>
          </a:prstGeom>
          <a:ln>
            <a:solidFill>
              <a:srgbClr val="7F7F7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9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Diverse privacy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16762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data get's shared with researchers?</a:t>
            </a:r>
          </a:p>
          <a:p>
            <a:r>
              <a:rPr lang="en-US" dirty="0"/>
              <a:t>under what conditions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6011" y="3056533"/>
            <a:ext cx="24907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users are comfortable with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7845" y="3056533"/>
            <a:ext cx="22886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is minimally useful to researchers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075" y="3056533"/>
            <a:ext cx="28468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data is being collected and how it will be used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295329"/>
              </p:ext>
            </p:extLst>
          </p:nvPr>
        </p:nvGraphicFramePr>
        <p:xfrm>
          <a:off x="806075" y="3937129"/>
          <a:ext cx="7985562" cy="1828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814"/>
                <a:gridCol w="2442122"/>
                <a:gridCol w="2595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Query rewrites for public release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53735"/>
                          </a:solidFill>
                        </a:rPr>
                        <a:t>Whatever users are comfortable</a:t>
                      </a:r>
                      <a:r>
                        <a:rPr lang="en-US" baseline="0" dirty="0" smtClean="0">
                          <a:solidFill>
                            <a:srgbClr val="953735"/>
                          </a:solidFill>
                        </a:rPr>
                        <a:t> with</a:t>
                      </a:r>
                      <a:endParaRPr lang="en-US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46C0A"/>
                          </a:solidFill>
                        </a:rPr>
                        <a:t>User 1: </a:t>
                      </a:r>
                      <a:r>
                        <a:rPr lang="en-US" dirty="0" smtClean="0">
                          <a:solidFill>
                            <a:srgbClr val="E46C0A"/>
                          </a:solidFill>
                        </a:rPr>
                        <a:t>only if shared by 9+ other users (k=10)</a:t>
                      </a:r>
                    </a:p>
                    <a:p>
                      <a:r>
                        <a:rPr lang="en-US" b="1" dirty="0" smtClean="0">
                          <a:solidFill>
                            <a:srgbClr val="E46C0A"/>
                          </a:solidFill>
                        </a:rPr>
                        <a:t>User 2: </a:t>
                      </a:r>
                      <a:r>
                        <a:rPr lang="en-US" b="0" dirty="0" smtClean="0">
                          <a:solidFill>
                            <a:srgbClr val="E46C0A"/>
                          </a:solidFill>
                        </a:rPr>
                        <a:t>k=1 rewrites</a:t>
                      </a:r>
                      <a:endParaRPr 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7933C"/>
                          </a:solidFill>
                        </a:rPr>
                        <a:t>Feedback</a:t>
                      </a:r>
                      <a:r>
                        <a:rPr lang="en-US" baseline="0" dirty="0" smtClean="0">
                          <a:solidFill>
                            <a:srgbClr val="77933C"/>
                          </a:solidFill>
                        </a:rPr>
                        <a:t> on retrieval system preference for researcher use only</a:t>
                      </a:r>
                      <a:endParaRPr lang="en-US" dirty="0">
                        <a:solidFill>
                          <a:srgbClr val="77933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53735"/>
                          </a:solidFill>
                        </a:rPr>
                        <a:t>k=1 </a:t>
                      </a:r>
                      <a:r>
                        <a:rPr lang="en-US" dirty="0" err="1" smtClean="0">
                          <a:solidFill>
                            <a:srgbClr val="953735"/>
                          </a:solidFill>
                        </a:rPr>
                        <a:t>anonymized</a:t>
                      </a:r>
                      <a:r>
                        <a:rPr lang="en-US" baseline="0" dirty="0" smtClean="0">
                          <a:solidFill>
                            <a:srgbClr val="953735"/>
                          </a:solidFill>
                        </a:rPr>
                        <a:t> feedback from users</a:t>
                      </a:r>
                      <a:endParaRPr lang="en-US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trike="sng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User 1: </a:t>
                      </a:r>
                      <a:r>
                        <a:rPr lang="en-US" strike="sng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k=5 feedback</a:t>
                      </a:r>
                    </a:p>
                    <a:p>
                      <a:r>
                        <a:rPr lang="en-US" b="1" dirty="0" smtClean="0">
                          <a:solidFill>
                            <a:srgbClr val="E46C0A"/>
                          </a:solidFill>
                        </a:rPr>
                        <a:t>User</a:t>
                      </a:r>
                      <a:r>
                        <a:rPr lang="en-US" b="1" baseline="0" dirty="0" smtClean="0">
                          <a:solidFill>
                            <a:srgbClr val="E46C0A"/>
                          </a:solidFill>
                        </a:rPr>
                        <a:t> 2: </a:t>
                      </a:r>
                      <a:r>
                        <a:rPr lang="en-US" baseline="0" dirty="0" smtClean="0">
                          <a:solidFill>
                            <a:srgbClr val="E46C0A"/>
                          </a:solidFill>
                        </a:rPr>
                        <a:t>k=1 feedback</a:t>
                      </a:r>
                      <a:endParaRPr 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83794" y="4856950"/>
            <a:ext cx="8219483" cy="0"/>
          </a:xfrm>
          <a:prstGeom prst="line">
            <a:avLst/>
          </a:prstGeom>
          <a:ln w="1270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9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Incentivization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0625" y="1685705"/>
            <a:ext cx="371914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 service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research prototypes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visualizations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re-finding tools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citizen scientist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357" y="3521241"/>
            <a:ext cx="405518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incentives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gift cards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virtual currency to ‘buy’ research apps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974" y="4818844"/>
            <a:ext cx="363066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Gamification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study-specific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could also be a service</a:t>
            </a:r>
          </a:p>
        </p:txBody>
      </p:sp>
      <p:pic>
        <p:nvPicPr>
          <p:cNvPr id="9" name="Picture 8" descr="eps-game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14" y="4830156"/>
            <a:ext cx="1816507" cy="141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626982" y="5014822"/>
            <a:ext cx="175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EPS game</a:t>
            </a:r>
          </a:p>
        </p:txBody>
      </p:sp>
      <p:pic>
        <p:nvPicPr>
          <p:cNvPr id="11" name="Picture 10" descr="google-a-day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843" y="5199488"/>
            <a:ext cx="2167174" cy="11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6894" y="6360413"/>
            <a:ext cx="175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Google-a-day</a:t>
            </a:r>
          </a:p>
        </p:txBody>
      </p:sp>
      <p:pic>
        <p:nvPicPr>
          <p:cNvPr id="12" name="Picture 11" descr="yahoo-answer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617" y="4440644"/>
            <a:ext cx="2573603" cy="37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ta-current-page.01.tif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864" y="214864"/>
            <a:ext cx="839936" cy="325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389838" y="3451458"/>
            <a:ext cx="175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 Task Assistant</a:t>
            </a:r>
          </a:p>
        </p:txBody>
      </p:sp>
      <p:pic>
        <p:nvPicPr>
          <p:cNvPr id="15" name="Picture 14" descr="skd188779sd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16" y="3629474"/>
            <a:ext cx="692645" cy="659744"/>
          </a:xfrm>
          <a:prstGeom prst="rect">
            <a:avLst/>
          </a:prstGeom>
        </p:spPr>
      </p:pic>
      <p:pic>
        <p:nvPicPr>
          <p:cNvPr id="16" name="Picture 15" descr="skd188779sd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16" y="3781874"/>
            <a:ext cx="692645" cy="659744"/>
          </a:xfrm>
          <a:prstGeom prst="rect">
            <a:avLst/>
          </a:prstGeom>
        </p:spPr>
      </p:pic>
      <p:pic>
        <p:nvPicPr>
          <p:cNvPr id="17" name="Picture 16" descr="skd188779sd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85" y="3615517"/>
            <a:ext cx="692645" cy="659744"/>
          </a:xfrm>
          <a:prstGeom prst="rect">
            <a:avLst/>
          </a:prstGeom>
        </p:spPr>
      </p:pic>
      <p:pic>
        <p:nvPicPr>
          <p:cNvPr id="18" name="Picture 17" descr="google-search-history.tif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967" y="1821016"/>
            <a:ext cx="2883452" cy="75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926108" y="2562169"/>
            <a:ext cx="254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Search History</a:t>
            </a:r>
          </a:p>
        </p:txBody>
      </p:sp>
    </p:spTree>
    <p:extLst>
      <p:ext uri="{BB962C8B-B14F-4D97-AF65-F5344CB8AC3E}">
        <p14:creationId xmlns:p14="http://schemas.microsoft.com/office/powerpoint/2010/main" val="7403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8" grpId="0"/>
      <p:bldP spid="14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467791" cy="4525963"/>
          </a:xfrm>
        </p:spPr>
        <p:txBody>
          <a:bodyPr/>
          <a:lstStyle/>
          <a:p>
            <a:r>
              <a:rPr lang="en-US" dirty="0" smtClean="0"/>
              <a:t>If you’d like to help develop, let me know!</a:t>
            </a:r>
          </a:p>
          <a:p>
            <a:r>
              <a:rPr lang="en-US" dirty="0" smtClean="0"/>
              <a:t>Hank Feild: </a:t>
            </a:r>
            <a:r>
              <a:rPr lang="en-US" dirty="0" smtClean="0">
                <a:hlinkClick r:id="rId2"/>
              </a:rPr>
              <a:t>hfeild@endicott.edu</a:t>
            </a:r>
            <a:endParaRPr lang="en-US" dirty="0" smtClean="0"/>
          </a:p>
          <a:p>
            <a:r>
              <a:rPr lang="en-US" dirty="0" err="1" smtClean="0"/>
              <a:t>CrowdLogger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Instance server: </a:t>
            </a:r>
            <a:r>
              <a:rPr lang="en-US" dirty="0" smtClean="0">
                <a:hlinkClick r:id="rId3"/>
              </a:rPr>
              <a:t>http://crowdlogger.org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repo: </a:t>
            </a:r>
            <a:r>
              <a:rPr lang="en-US" dirty="0" smtClean="0">
                <a:hlinkClick r:id="rId4"/>
              </a:rPr>
              <a:t>https://code.google.com</a:t>
            </a:r>
            <a:r>
              <a:rPr lang="en-US" dirty="0">
                <a:hlinkClick r:id="rId4"/>
              </a:rPr>
              <a:t>/p/crowdlogger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Google group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https://groups.google.com/forum/#!forum/crowdlogger-project-</a:t>
            </a:r>
            <a:r>
              <a:rPr lang="en-US" dirty="0" smtClean="0">
                <a:hlinkClick r:id="rId5"/>
              </a:rPr>
              <a:t>news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6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What's currently </a:t>
            </a:r>
            <a:r>
              <a:rPr lang="en-US" dirty="0" smtClean="0"/>
              <a:t>done client-side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78" y="1600200"/>
            <a:ext cx="867805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toolbar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study</a:t>
            </a:r>
            <a:endParaRPr lang="en-US" dirty="0"/>
          </a:p>
          <a:p>
            <a:pPr lvl="1"/>
            <a:r>
              <a:rPr lang="en-US" dirty="0"/>
              <a:t>recruit </a:t>
            </a:r>
            <a:r>
              <a:rPr lang="en-US" dirty="0" smtClean="0"/>
              <a:t>participants via fliers, classes, etc.</a:t>
            </a:r>
          </a:p>
          <a:p>
            <a:pPr lvl="2"/>
            <a:r>
              <a:rPr lang="en-US" dirty="0" smtClean="0"/>
              <a:t>lab studies</a:t>
            </a:r>
          </a:p>
          <a:p>
            <a:pPr lvl="2"/>
            <a:r>
              <a:rPr lang="en-US" dirty="0" smtClean="0"/>
              <a:t>in situ (install at home)</a:t>
            </a:r>
            <a:endParaRPr lang="en-US" dirty="0"/>
          </a:p>
          <a:p>
            <a:pPr lvl="1"/>
            <a:r>
              <a:rPr lang="en-US" dirty="0"/>
              <a:t>install on campus </a:t>
            </a:r>
            <a:r>
              <a:rPr lang="en-US" dirty="0" smtClean="0"/>
              <a:t>computers</a:t>
            </a:r>
          </a:p>
          <a:p>
            <a:pPr lvl="2"/>
            <a:r>
              <a:rPr lang="en-US" dirty="0" smtClean="0"/>
              <a:t>free recruitment, but library-biased</a:t>
            </a:r>
            <a:br>
              <a:rPr lang="en-US" dirty="0" smtClean="0"/>
            </a:b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This is slow, expensive, and generally a lot of effort</a:t>
            </a:r>
          </a:p>
          <a:p>
            <a:endParaRPr lang="en-US" dirty="0"/>
          </a:p>
        </p:txBody>
      </p:sp>
      <p:pic>
        <p:nvPicPr>
          <p:cNvPr id="4" name="Picture 3" descr="lemu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170" y="1613482"/>
            <a:ext cx="2277782" cy="5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common, open source platform that deals with the basics</a:t>
            </a:r>
          </a:p>
          <a:p>
            <a:pPr lvl="1"/>
            <a:r>
              <a:rPr lang="en-US" dirty="0" smtClean="0"/>
              <a:t>interaction data collection</a:t>
            </a:r>
          </a:p>
          <a:p>
            <a:pPr lvl="1"/>
            <a:r>
              <a:rPr lang="en-US" dirty="0" smtClean="0"/>
              <a:t>data storage</a:t>
            </a:r>
          </a:p>
          <a:p>
            <a:pPr lvl="1"/>
            <a:r>
              <a:rPr lang="en-US" dirty="0" smtClean="0"/>
              <a:t>privacy</a:t>
            </a:r>
          </a:p>
          <a:p>
            <a:r>
              <a:rPr lang="en-US" dirty="0" smtClean="0"/>
              <a:t>a common user base</a:t>
            </a:r>
          </a:p>
          <a:p>
            <a:pPr lvl="1"/>
            <a:r>
              <a:rPr lang="en-US" dirty="0" smtClean="0"/>
              <a:t>can recruit some new users, but already have a significant pool of participants</a:t>
            </a:r>
          </a:p>
          <a:p>
            <a:r>
              <a:rPr lang="en-US" dirty="0" smtClean="0"/>
              <a:t>an interface for implementing novel studies</a:t>
            </a:r>
          </a:p>
        </p:txBody>
      </p:sp>
    </p:spTree>
    <p:extLst>
      <p:ext uri="{BB962C8B-B14F-4D97-AF65-F5344CB8AC3E}">
        <p14:creationId xmlns:p14="http://schemas.microsoft.com/office/powerpoint/2010/main" val="271020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258480" y="2311267"/>
            <a:ext cx="6647061" cy="228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58480" y="4580423"/>
            <a:ext cx="6647061" cy="228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3907" y="929587"/>
            <a:ext cx="4484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What is </a:t>
            </a:r>
            <a:r>
              <a:rPr lang="en-US" sz="4400" dirty="0" err="1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CrowdLogger</a:t>
            </a:r>
            <a:r>
              <a:rPr lang="en-US" sz="4400" dirty="0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?</a:t>
            </a:r>
            <a:endParaRPr lang="en-US" sz="44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380" y="2953467"/>
            <a:ext cx="6166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CrowdLogger</a:t>
            </a:r>
            <a:r>
              <a:rPr lang="en-US" sz="4400" dirty="0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 in action</a:t>
            </a:r>
          </a:p>
          <a:p>
            <a:pPr algn="ctr"/>
            <a:r>
              <a:rPr lang="en-US" sz="2000" i="1" dirty="0">
                <a:solidFill>
                  <a:srgbClr val="404040"/>
                </a:solidFill>
              </a:rPr>
              <a:t>C</a:t>
            </a:r>
            <a:r>
              <a:rPr lang="en-US" sz="2000" i="1" dirty="0" smtClean="0">
                <a:solidFill>
                  <a:srgbClr val="404040"/>
                </a:solidFill>
              </a:rPr>
              <a:t>ross your fingers!</a:t>
            </a:r>
          </a:p>
          <a:p>
            <a:pPr algn="ctr"/>
            <a:r>
              <a:rPr lang="en-US" sz="1600" i="1" dirty="0" smtClean="0">
                <a:solidFill>
                  <a:srgbClr val="404040"/>
                </a:solidFill>
              </a:rPr>
              <a:t>…don’t worry, I have screenshots just in case…</a:t>
            </a:r>
            <a:r>
              <a:rPr lang="en-US" sz="1600" i="1" dirty="0" smtClean="0">
                <a:solidFill>
                  <a:srgbClr val="404040"/>
                </a:solidFill>
                <a:sym typeface="Wingdings"/>
              </a:rPr>
              <a:t></a:t>
            </a:r>
            <a:endParaRPr lang="en-US" sz="1600" i="1" dirty="0">
              <a:solidFill>
                <a:srgbClr val="4040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3907" y="5349823"/>
            <a:ext cx="448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404040"/>
                </a:solidFill>
                <a:latin typeface="Abadi MT Condensed Light"/>
                <a:cs typeface="Abadi MT Condensed Light"/>
              </a:rPr>
              <a:t>Issues / Next steps</a:t>
            </a:r>
            <a:endParaRPr lang="en-US" sz="4800" dirty="0">
              <a:solidFill>
                <a:srgbClr val="404040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721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wdlogger-logo.0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30" y="5620952"/>
            <a:ext cx="2070771" cy="1097290"/>
          </a:xfrm>
          <a:prstGeom prst="rect">
            <a:avLst/>
          </a:prstGeom>
        </p:spPr>
      </p:pic>
      <p:pic>
        <p:nvPicPr>
          <p:cNvPr id="6" name="Picture 5" descr="menu-drop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75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9468" y="1061951"/>
            <a:ext cx="1207838" cy="1207838"/>
            <a:chOff x="7844199" y="500988"/>
            <a:chExt cx="1207838" cy="12078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6812" y="500988"/>
              <a:ext cx="805225" cy="8052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4199" y="903601"/>
              <a:ext cx="805225" cy="80522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08596" y="2572259"/>
            <a:ext cx="1677420" cy="109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CrowdLogger</a:t>
            </a:r>
            <a:r>
              <a:rPr lang="en-US" dirty="0" smtClean="0"/>
              <a:t> instance server</a:t>
            </a:r>
          </a:p>
          <a:p>
            <a:pPr algn="ctr"/>
            <a:r>
              <a:rPr lang="en-US" sz="900" dirty="0" smtClean="0"/>
              <a:t>(e.g., http://</a:t>
            </a:r>
            <a:r>
              <a:rPr lang="en-US" sz="900" dirty="0" err="1" smtClean="0"/>
              <a:t>crowdlogger.org</a:t>
            </a:r>
            <a:r>
              <a:rPr lang="en-US" sz="900" dirty="0" smtClean="0"/>
              <a:t>)</a:t>
            </a:r>
            <a:endParaRPr lang="en-US" sz="9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04570" y="3869681"/>
            <a:ext cx="1982220" cy="1408727"/>
            <a:chOff x="504570" y="3869681"/>
            <a:chExt cx="1982220" cy="1408727"/>
          </a:xfrm>
        </p:grpSpPr>
        <p:sp>
          <p:nvSpPr>
            <p:cNvPr id="13" name="Rectangle 12"/>
            <p:cNvSpPr/>
            <p:nvPr/>
          </p:nvSpPr>
          <p:spPr>
            <a:xfrm>
              <a:off x="809370" y="4174481"/>
              <a:ext cx="1677420" cy="11039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App Repository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6970" y="4022081"/>
              <a:ext cx="1677420" cy="11039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App Repository</a:t>
              </a:r>
              <a:endParaRPr lang="en-US" dirty="0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504570" y="3869681"/>
              <a:ext cx="1677420" cy="1103927"/>
              <a:chOff x="504570" y="3869681"/>
              <a:chExt cx="1677420" cy="110392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04570" y="3869681"/>
                <a:ext cx="1677420" cy="110392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/>
                  <a:t>App Repository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62793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App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396801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App</a:t>
                </a:r>
                <a:endParaRPr lang="en-US" dirty="0"/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2334390" y="3216820"/>
            <a:ext cx="3873641" cy="2516480"/>
            <a:chOff x="2334390" y="3216820"/>
            <a:chExt cx="3873641" cy="2516480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2334390" y="3216820"/>
              <a:ext cx="1891168" cy="1025074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4225559" y="4119265"/>
              <a:ext cx="1982472" cy="122629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4225558" y="4241895"/>
              <a:ext cx="1569076" cy="976629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4225559" y="4241895"/>
              <a:ext cx="593799" cy="1491405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2635039" y="4273267"/>
            <a:ext cx="3471443" cy="1460033"/>
            <a:chOff x="2635039" y="4273267"/>
            <a:chExt cx="3471443" cy="1460033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2635039" y="4442502"/>
              <a:ext cx="1499081" cy="15126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4134121" y="4273267"/>
              <a:ext cx="1972361" cy="169235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4134120" y="4442504"/>
              <a:ext cx="1569076" cy="875971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4134122" y="4442504"/>
              <a:ext cx="514094" cy="1290796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26021" y="3608156"/>
            <a:ext cx="2612152" cy="2752510"/>
            <a:chOff x="6026021" y="3608156"/>
            <a:chExt cx="2612152" cy="2752510"/>
          </a:xfrm>
        </p:grpSpPr>
        <p:sp>
          <p:nvSpPr>
            <p:cNvPr id="154" name="Rectangle 153"/>
            <p:cNvSpPr/>
            <p:nvPr/>
          </p:nvSpPr>
          <p:spPr>
            <a:xfrm>
              <a:off x="7711398" y="3608156"/>
              <a:ext cx="385535" cy="3894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App</a:t>
              </a:r>
              <a:endParaRPr lang="en-US" sz="10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252638" y="3608156"/>
              <a:ext cx="385535" cy="38946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App</a:t>
              </a:r>
              <a:endParaRPr lang="en-US" sz="10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275530" y="4778876"/>
              <a:ext cx="385535" cy="38946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App</a:t>
              </a:r>
              <a:endParaRPr lang="en-US" sz="10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026021" y="5971202"/>
              <a:ext cx="385535" cy="3894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App</a:t>
              </a:r>
              <a:endParaRPr lang="en-US" sz="1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0550" y="3579837"/>
            <a:ext cx="2771274" cy="3209287"/>
            <a:chOff x="4750550" y="3579837"/>
            <a:chExt cx="2771274" cy="3209287"/>
          </a:xfrm>
        </p:grpSpPr>
        <p:grpSp>
          <p:nvGrpSpPr>
            <p:cNvPr id="164" name="Group 163"/>
            <p:cNvGrpSpPr/>
            <p:nvPr/>
          </p:nvGrpSpPr>
          <p:grpSpPr>
            <a:xfrm>
              <a:off x="6426517" y="3579837"/>
              <a:ext cx="626644" cy="549074"/>
              <a:chOff x="6440946" y="3869681"/>
              <a:chExt cx="626644" cy="549074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rapezoid 165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 descr="menu-dropshadow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168" name="Trapezoid 167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Parallelogram 168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Parallelogram 169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Parallelogram 170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Parallelogram 171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Parallelogram 172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Parallelogram 173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Parallelogram 174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Parallelogram 175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Parallelogram 176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allelogram 177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Parallelogram 178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Parallelogram 179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allelogram 180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Parallelogram 181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Parallelogram 182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allelogram 183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Parallelogram 184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Parallelogram 185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186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187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870052" y="4724025"/>
              <a:ext cx="626644" cy="549074"/>
              <a:chOff x="6440946" y="3869681"/>
              <a:chExt cx="626644" cy="549074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rapezoid 190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2" name="Picture 191" descr="menu-dropshadow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193" name="Trapezoid 192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allelogram 193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Parallelogram 194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Parallelogram 195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Parallelogram 196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Parallelogram 197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Parallelogram 198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Parallelogram 199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Parallelogram 200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Parallelogram 201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Parallelogram 202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Parallelogram 203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allelogram 204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Parallelogram 205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Parallelogram 206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arallelogram 207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Parallelogram 208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Parallelogram 209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arallelogram 210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Parallelogram 211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Parallelogram 212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4750550" y="5840130"/>
              <a:ext cx="626644" cy="549074"/>
              <a:chOff x="6440946" y="3869681"/>
              <a:chExt cx="626644" cy="549074"/>
            </a:xfrm>
          </p:grpSpPr>
          <p:sp>
            <p:nvSpPr>
              <p:cNvPr id="215" name="Rectangle 214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Trapezoid 215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7" name="Picture 216" descr="menu-dropshadow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218" name="Trapezoid 217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Parallelogram 218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arallelogram 219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allelogram 220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Parallelogram 221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Parallelogram 222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Parallelogram 223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Parallelogram 224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Parallelogram 225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Parallelogram 226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Parallelogram 227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Parallelogram 228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Parallelogram 229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Parallelogram 230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arallelogram 231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Parallelogram 232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Parallelogram 233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arallelogram 234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Parallelogram 235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Parallelogram 236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arallelogram 237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30639" y="5934853"/>
              <a:ext cx="403561" cy="813527"/>
              <a:chOff x="6278991" y="3663027"/>
              <a:chExt cx="605347" cy="1211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632322" y="4744021"/>
              <a:ext cx="403561" cy="813527"/>
              <a:chOff x="6278991" y="3663027"/>
              <a:chExt cx="605347" cy="121179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 Same Side Corner Rectangle 19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118263" y="3590856"/>
              <a:ext cx="403561" cy="813527"/>
              <a:chOff x="6278991" y="3663027"/>
              <a:chExt cx="605347" cy="121179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 Same Side Corner Rectangle 22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</p:grpSp>
        <p:sp>
          <p:nvSpPr>
            <p:cNvPr id="158" name="Can 157"/>
            <p:cNvSpPr/>
            <p:nvPr/>
          </p:nvSpPr>
          <p:spPr>
            <a:xfrm>
              <a:off x="6624012" y="4119265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159" name="Can 158"/>
            <p:cNvSpPr/>
            <p:nvPr/>
          </p:nvSpPr>
          <p:spPr>
            <a:xfrm>
              <a:off x="6138574" y="5278408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160" name="Can 159"/>
            <p:cNvSpPr/>
            <p:nvPr/>
          </p:nvSpPr>
          <p:spPr>
            <a:xfrm>
              <a:off x="4899416" y="6360666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313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3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Advantages</a:t>
            </a:r>
            <a:endParaRPr lang="en-US" dirty="0">
              <a:solidFill>
                <a:srgbClr val="40404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9570" y="845919"/>
            <a:ext cx="4462948" cy="1922725"/>
            <a:chOff x="229570" y="845919"/>
            <a:chExt cx="4462948" cy="1922725"/>
          </a:xfrm>
        </p:grpSpPr>
        <p:sp>
          <p:nvSpPr>
            <p:cNvPr id="7" name="Rectangle 6"/>
            <p:cNvSpPr/>
            <p:nvPr/>
          </p:nvSpPr>
          <p:spPr>
            <a:xfrm>
              <a:off x="256817" y="1464099"/>
              <a:ext cx="1081923" cy="6848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CrowdLogger</a:t>
              </a:r>
              <a:r>
                <a:rPr lang="en-US" sz="1100" dirty="0" smtClean="0"/>
                <a:t> instance server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71126" y="1721672"/>
              <a:ext cx="1487603" cy="664731"/>
              <a:chOff x="2334390" y="3216820"/>
              <a:chExt cx="3873641" cy="251648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334390" y="3216820"/>
                <a:ext cx="1891168" cy="102507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4225559" y="4119265"/>
                <a:ext cx="1982472" cy="12262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4225558" y="4241895"/>
                <a:ext cx="1569076" cy="97662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4225559" y="4241895"/>
                <a:ext cx="593799" cy="1491405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115709" y="1706229"/>
              <a:ext cx="252724" cy="470167"/>
              <a:chOff x="6278991" y="3663027"/>
              <a:chExt cx="605347" cy="1211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 Same Side Corner Rectangle 14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839245" y="2050951"/>
              <a:ext cx="252724" cy="470167"/>
              <a:chOff x="6278991" y="3663027"/>
              <a:chExt cx="605347" cy="121179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 Same Side Corner Rectangle 17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461044" y="2298477"/>
              <a:ext cx="252724" cy="470167"/>
              <a:chOff x="6278991" y="3663027"/>
              <a:chExt cx="605347" cy="1211795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 Same Side Corner Rectangle 20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29570" y="845919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User Base = Participant Pool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3960" y="3047283"/>
            <a:ext cx="4462948" cy="1578023"/>
            <a:chOff x="193960" y="3047283"/>
            <a:chExt cx="4462948" cy="1578023"/>
          </a:xfrm>
        </p:grpSpPr>
        <p:sp>
          <p:nvSpPr>
            <p:cNvPr id="23" name="TextBox 22"/>
            <p:cNvSpPr txBox="1"/>
            <p:nvPr/>
          </p:nvSpPr>
          <p:spPr>
            <a:xfrm>
              <a:off x="193960" y="3047283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Apps can be developed by anyone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53310" y="3687562"/>
              <a:ext cx="1473839" cy="937744"/>
              <a:chOff x="504570" y="3869681"/>
              <a:chExt cx="1677420" cy="110392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04570" y="3869681"/>
                <a:ext cx="1677420" cy="110392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 smtClean="0"/>
                  <a:t>App Repository</a:t>
                </a:r>
                <a:endParaRPr lang="en-US" sz="16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62793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App</a:t>
                </a:r>
                <a:endParaRPr lang="en-US" sz="16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396801" y="4273267"/>
                <a:ext cx="581608" cy="534158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App</a:t>
                </a:r>
                <a:endParaRPr lang="en-US" sz="16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982586" y="3655972"/>
              <a:ext cx="19128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And distributed from a private repository, or a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CrowdLogger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server instance.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46662" y="4979747"/>
            <a:ext cx="4126713" cy="1606890"/>
            <a:chOff x="4846662" y="4979747"/>
            <a:chExt cx="4126713" cy="1606890"/>
          </a:xfrm>
        </p:grpSpPr>
        <p:sp>
          <p:nvSpPr>
            <p:cNvPr id="107" name="TextBox 106"/>
            <p:cNvSpPr txBox="1"/>
            <p:nvPr/>
          </p:nvSpPr>
          <p:spPr>
            <a:xfrm>
              <a:off x="4846662" y="4979747"/>
              <a:ext cx="4126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Multiple apps at the same time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912678" y="5699426"/>
              <a:ext cx="511021" cy="4537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60958" y="5692811"/>
              <a:ext cx="511021" cy="45374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295380" y="5632530"/>
              <a:ext cx="26779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CrowdLogger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is somewhat akin to a smart phone or tablet—it</a:t>
              </a:r>
              <a:r>
                <a:rPr 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 an extensible, general-purpose platform with a convenient API.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45181" y="3077070"/>
            <a:ext cx="4462948" cy="1317566"/>
            <a:chOff x="4745181" y="3077070"/>
            <a:chExt cx="4462948" cy="1317566"/>
          </a:xfrm>
        </p:grpSpPr>
        <p:sp>
          <p:nvSpPr>
            <p:cNvPr id="105" name="TextBox 104"/>
            <p:cNvSpPr txBox="1"/>
            <p:nvPr/>
          </p:nvSpPr>
          <p:spPr>
            <a:xfrm>
              <a:off x="4745181" y="3077070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Open Source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1773" y="3655972"/>
              <a:ext cx="33116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 entire code base is available from our Google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Project page: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hlinkClick r:id="rId2"/>
                </a:rPr>
                <a:t>https://code.google.com/p/crowdlogger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hlinkClick r:id="rId2"/>
                </a:rPr>
                <a:t>/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6662" y="3711424"/>
              <a:ext cx="673811" cy="6738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45181" y="845919"/>
            <a:ext cx="4462948" cy="2075618"/>
            <a:chOff x="4745181" y="845919"/>
            <a:chExt cx="4462948" cy="2075618"/>
          </a:xfrm>
        </p:grpSpPr>
        <p:sp>
          <p:nvSpPr>
            <p:cNvPr id="90" name="Can 89"/>
            <p:cNvSpPr/>
            <p:nvPr/>
          </p:nvSpPr>
          <p:spPr>
            <a:xfrm>
              <a:off x="5840028" y="2418005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45181" y="845919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Rich API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30874" y="1455315"/>
              <a:ext cx="511021" cy="4537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pic>
          <p:nvPicPr>
            <p:cNvPr id="93" name="Picture 92" descr="crowdlogger-logo.002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3080" y="1703597"/>
              <a:ext cx="885348" cy="469141"/>
            </a:xfrm>
            <a:prstGeom prst="rect">
              <a:avLst/>
            </a:prstGeom>
          </p:spPr>
        </p:pic>
        <p:cxnSp>
          <p:nvCxnSpPr>
            <p:cNvPr id="96" name="Straight Connector 95"/>
            <p:cNvCxnSpPr/>
            <p:nvPr/>
          </p:nvCxnSpPr>
          <p:spPr>
            <a:xfrm flipH="1" flipV="1">
              <a:off x="5560958" y="1703597"/>
              <a:ext cx="194642" cy="9424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295380" y="1703597"/>
              <a:ext cx="345568" cy="10013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6050661" y="2200926"/>
              <a:ext cx="0" cy="189161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730874" y="1321099"/>
              <a:ext cx="195592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 Allows apps to        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access current 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and historical browsing behavior, store data, interact with the user, upload data privately, and more!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4912678" y="1443372"/>
              <a:ext cx="626644" cy="549074"/>
              <a:chOff x="6440946" y="3869681"/>
              <a:chExt cx="626644" cy="549074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rapezoid 113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5" name="Picture 114" descr="menu-dropshadow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116" name="Trapezoid 115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arallelogram 116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Parallelogram 117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arallelogram 118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Parallelogram 119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arallelogram 120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Parallelogram 123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arallelogram 125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Parallelogram 126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Parallelogram 127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Parallelogram 128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Parallelogram 129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Parallelogram 132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Parallelogram 133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Parallelogram 134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Parallelogram 135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56817" y="4979747"/>
            <a:ext cx="4462948" cy="1609650"/>
            <a:chOff x="256817" y="4979747"/>
            <a:chExt cx="4462948" cy="1609650"/>
          </a:xfrm>
        </p:grpSpPr>
        <p:sp>
          <p:nvSpPr>
            <p:cNvPr id="30" name="TextBox 29"/>
            <p:cNvSpPr txBox="1"/>
            <p:nvPr/>
          </p:nvSpPr>
          <p:spPr>
            <a:xfrm>
              <a:off x="256817" y="4979747"/>
              <a:ext cx="446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Abadi MT Condensed Light"/>
                  <a:cs typeface="Abadi MT Condensed Light"/>
                </a:rPr>
                <a:t>Users’ data logged locally</a:t>
              </a:r>
              <a:endParaRPr lang="en-US" sz="2800" dirty="0">
                <a:solidFill>
                  <a:schemeClr val="accent6"/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044318" y="5632530"/>
              <a:ext cx="403561" cy="813527"/>
              <a:chOff x="6278991" y="3663027"/>
              <a:chExt cx="605347" cy="121179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302728" y="3663027"/>
                <a:ext cx="522260" cy="5114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 Same Side Corner Rectangle 32"/>
              <p:cNvSpPr/>
              <p:nvPr/>
            </p:nvSpPr>
            <p:spPr>
              <a:xfrm>
                <a:off x="6278991" y="4174481"/>
                <a:ext cx="605347" cy="700341"/>
              </a:xfrm>
              <a:prstGeom prst="round2Same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an 58"/>
            <p:cNvSpPr/>
            <p:nvPr/>
          </p:nvSpPr>
          <p:spPr>
            <a:xfrm>
              <a:off x="550067" y="6160939"/>
              <a:ext cx="455352" cy="42845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Log</a:t>
              </a:r>
              <a:endParaRPr lang="en-US" sz="11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43553" y="5632530"/>
              <a:ext cx="22277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If an app wants to upload data somewhere else, they need permission from the user.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284013" y="5584757"/>
              <a:ext cx="626644" cy="549074"/>
              <a:chOff x="6440946" y="3869681"/>
              <a:chExt cx="626644" cy="549074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6511125" y="3869681"/>
                <a:ext cx="486651" cy="304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rapezoid 138"/>
              <p:cNvSpPr/>
              <p:nvPr/>
            </p:nvSpPr>
            <p:spPr>
              <a:xfrm>
                <a:off x="6440946" y="4181096"/>
                <a:ext cx="626644" cy="23765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139" descr="menu-dropshadow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1125" y="3869682"/>
                <a:ext cx="486651" cy="182414"/>
              </a:xfrm>
              <a:prstGeom prst="rect">
                <a:avLst/>
              </a:prstGeom>
            </p:spPr>
          </p:pic>
          <p:sp>
            <p:nvSpPr>
              <p:cNvPr id="141" name="Trapezoid 140"/>
              <p:cNvSpPr/>
              <p:nvPr/>
            </p:nvSpPr>
            <p:spPr>
              <a:xfrm>
                <a:off x="6646427" y="4309823"/>
                <a:ext cx="195762" cy="82452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Parallelogram 141"/>
              <p:cNvSpPr/>
              <p:nvPr/>
            </p:nvSpPr>
            <p:spPr>
              <a:xfrm>
                <a:off x="653727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Parallelogram 142"/>
              <p:cNvSpPr/>
              <p:nvPr/>
            </p:nvSpPr>
            <p:spPr>
              <a:xfrm>
                <a:off x="658299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Parallelogram 143"/>
              <p:cNvSpPr/>
              <p:nvPr/>
            </p:nvSpPr>
            <p:spPr>
              <a:xfrm>
                <a:off x="662871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Parallelogram 144"/>
              <p:cNvSpPr/>
              <p:nvPr/>
            </p:nvSpPr>
            <p:spPr>
              <a:xfrm>
                <a:off x="667316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Parallelogram 145"/>
              <p:cNvSpPr/>
              <p:nvPr/>
            </p:nvSpPr>
            <p:spPr>
              <a:xfrm>
                <a:off x="671888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Parallelogram 146"/>
              <p:cNvSpPr/>
              <p:nvPr/>
            </p:nvSpPr>
            <p:spPr>
              <a:xfrm flipH="1">
                <a:off x="67280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Parallelogram 147"/>
              <p:cNvSpPr/>
              <p:nvPr/>
            </p:nvSpPr>
            <p:spPr>
              <a:xfrm flipH="1">
                <a:off x="6773745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Parallelogram 148"/>
              <p:cNvSpPr/>
              <p:nvPr/>
            </p:nvSpPr>
            <p:spPr>
              <a:xfrm flipH="1">
                <a:off x="6819464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Parallelogram 149"/>
              <p:cNvSpPr/>
              <p:nvPr/>
            </p:nvSpPr>
            <p:spPr>
              <a:xfrm flipH="1">
                <a:off x="6865183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150"/>
              <p:cNvSpPr/>
              <p:nvPr/>
            </p:nvSpPr>
            <p:spPr>
              <a:xfrm flipH="1">
                <a:off x="6911826" y="4192850"/>
                <a:ext cx="45719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Parallelogram 151"/>
              <p:cNvSpPr/>
              <p:nvPr/>
            </p:nvSpPr>
            <p:spPr>
              <a:xfrm>
                <a:off x="650781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Parallelogram 152"/>
              <p:cNvSpPr/>
              <p:nvPr/>
            </p:nvSpPr>
            <p:spPr>
              <a:xfrm>
                <a:off x="655655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153"/>
              <p:cNvSpPr/>
              <p:nvPr/>
            </p:nvSpPr>
            <p:spPr>
              <a:xfrm>
                <a:off x="6605450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Parallelogram 154"/>
              <p:cNvSpPr/>
              <p:nvPr/>
            </p:nvSpPr>
            <p:spPr>
              <a:xfrm>
                <a:off x="665640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Parallelogram 155"/>
              <p:cNvSpPr/>
              <p:nvPr/>
            </p:nvSpPr>
            <p:spPr>
              <a:xfrm>
                <a:off x="6705446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6731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Parallelogram 157"/>
              <p:cNvSpPr/>
              <p:nvPr/>
            </p:nvSpPr>
            <p:spPr>
              <a:xfrm flipH="1">
                <a:off x="6783281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Parallelogram 158"/>
              <p:cNvSpPr/>
              <p:nvPr/>
            </p:nvSpPr>
            <p:spPr>
              <a:xfrm flipH="1">
                <a:off x="6832175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arallelogram 159"/>
              <p:cNvSpPr/>
              <p:nvPr/>
            </p:nvSpPr>
            <p:spPr>
              <a:xfrm flipH="1">
                <a:off x="6881069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Parallelogram 160"/>
              <p:cNvSpPr/>
              <p:nvPr/>
            </p:nvSpPr>
            <p:spPr>
              <a:xfrm flipH="1">
                <a:off x="6934062" y="4250407"/>
                <a:ext cx="55832" cy="45719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22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API Categories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480279" y="1164091"/>
            <a:ext cx="3286438" cy="1890144"/>
            <a:chOff x="298864" y="1164091"/>
            <a:chExt cx="3286438" cy="1890144"/>
          </a:xfrm>
        </p:grpSpPr>
        <p:sp>
          <p:nvSpPr>
            <p:cNvPr id="6" name="Magnetic Disk 5"/>
            <p:cNvSpPr/>
            <p:nvPr/>
          </p:nvSpPr>
          <p:spPr>
            <a:xfrm>
              <a:off x="298864" y="1620831"/>
              <a:ext cx="533604" cy="508433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882" y="1164091"/>
              <a:ext cx="1730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adi MT Condensed Light"/>
                  <a:cs typeface="Abadi MT Condensed Light"/>
                </a:rPr>
                <a:t>User Data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80793" y="1576907"/>
              <a:ext cx="26045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Historical data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all clicks</a:t>
              </a:r>
            </a:p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get all searches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Real time data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on new search, do …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981657" y="1128817"/>
            <a:ext cx="3886558" cy="1548430"/>
            <a:chOff x="4800242" y="1128817"/>
            <a:chExt cx="3886558" cy="1548430"/>
          </a:xfrm>
        </p:grpSpPr>
        <p:sp>
          <p:nvSpPr>
            <p:cNvPr id="8" name="TextBox 7"/>
            <p:cNvSpPr txBox="1"/>
            <p:nvPr/>
          </p:nvSpPr>
          <p:spPr>
            <a:xfrm>
              <a:off x="5270507" y="1128817"/>
              <a:ext cx="2854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adi MT Condensed Light"/>
                  <a:cs typeface="Abadi MT Condensed Light"/>
                </a:rPr>
                <a:t>Aggregate User Data*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800242" y="1617809"/>
              <a:ext cx="1125075" cy="1059438"/>
              <a:chOff x="5687001" y="2143388"/>
              <a:chExt cx="1858223" cy="1785670"/>
            </a:xfrm>
          </p:grpSpPr>
          <p:sp>
            <p:nvSpPr>
              <p:cNvPr id="9" name="Magnetic Disk 8"/>
              <p:cNvSpPr/>
              <p:nvPr/>
            </p:nvSpPr>
            <p:spPr>
              <a:xfrm>
                <a:off x="6236770" y="21433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Magnetic Disk 9"/>
              <p:cNvSpPr/>
              <p:nvPr/>
            </p:nvSpPr>
            <p:spPr>
              <a:xfrm>
                <a:off x="6389170" y="22957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Magnetic Disk 10"/>
              <p:cNvSpPr/>
              <p:nvPr/>
            </p:nvSpPr>
            <p:spPr>
              <a:xfrm>
                <a:off x="6541570" y="24481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Magnetic Disk 11"/>
              <p:cNvSpPr/>
              <p:nvPr/>
            </p:nvSpPr>
            <p:spPr>
              <a:xfrm>
                <a:off x="6693970" y="26005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Magnetic Disk 12"/>
              <p:cNvSpPr/>
              <p:nvPr/>
            </p:nvSpPr>
            <p:spPr>
              <a:xfrm>
                <a:off x="5687001" y="26005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agnetic Disk 14"/>
              <p:cNvSpPr/>
              <p:nvPr/>
            </p:nvSpPr>
            <p:spPr>
              <a:xfrm>
                <a:off x="5839401" y="27529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agnetic Disk 15"/>
              <p:cNvSpPr/>
              <p:nvPr/>
            </p:nvSpPr>
            <p:spPr>
              <a:xfrm>
                <a:off x="5991801" y="29053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Magnetic Disk 16"/>
              <p:cNvSpPr/>
              <p:nvPr/>
            </p:nvSpPr>
            <p:spPr>
              <a:xfrm>
                <a:off x="6144201" y="30577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6082291" y="1667326"/>
              <a:ext cx="260450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Already collected data</a:t>
              </a:r>
            </a:p>
            <a:p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- get all query rewrites</a:t>
              </a:r>
            </a:p>
            <a:p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- get all query-click pairs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80632" y="3107431"/>
            <a:ext cx="4501025" cy="1846659"/>
            <a:chOff x="299217" y="3107431"/>
            <a:chExt cx="4501025" cy="1846659"/>
          </a:xfrm>
        </p:grpSpPr>
        <p:sp>
          <p:nvSpPr>
            <p:cNvPr id="27" name="TextBox 26"/>
            <p:cNvSpPr txBox="1"/>
            <p:nvPr/>
          </p:nvSpPr>
          <p:spPr>
            <a:xfrm>
              <a:off x="655882" y="3107431"/>
              <a:ext cx="2461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adi MT Condensed Light"/>
                  <a:cs typeface="Abadi MT Condensed Light"/>
                </a:rPr>
                <a:t>User Interface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99217" y="3599401"/>
              <a:ext cx="934986" cy="639881"/>
              <a:chOff x="655882" y="4593902"/>
              <a:chExt cx="934986" cy="63988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55882" y="4689469"/>
                <a:ext cx="934986" cy="5443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655882" y="4787167"/>
                <a:ext cx="934986" cy="0"/>
              </a:xfrm>
              <a:prstGeom prst="line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1452072" y="4593902"/>
                <a:ext cx="12491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x</a:t>
                </a:r>
                <a:endParaRPr lang="en-US" sz="105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392955" y="3538318"/>
              <a:ext cx="3407287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Modify web pages</a:t>
              </a:r>
            </a:p>
            <a:p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- inject JavaScript into pages*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Stand-alone windows/pages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present dialog when user searches</a:t>
              </a:r>
            </a:p>
            <a:p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- modify search page ranking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87880" y="3223125"/>
            <a:ext cx="3680334" cy="1661270"/>
            <a:chOff x="5006465" y="3223125"/>
            <a:chExt cx="3680334" cy="1661270"/>
          </a:xfrm>
        </p:grpSpPr>
        <p:sp>
          <p:nvSpPr>
            <p:cNvPr id="28" name="TextBox 27"/>
            <p:cNvSpPr txBox="1"/>
            <p:nvPr/>
          </p:nvSpPr>
          <p:spPr>
            <a:xfrm>
              <a:off x="5270507" y="3223125"/>
              <a:ext cx="2586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adi MT Condensed Light"/>
                  <a:cs typeface="Abadi MT Condensed Light"/>
                </a:rPr>
                <a:t>Uploading/Privacy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006465" y="3672450"/>
              <a:ext cx="528085" cy="817362"/>
              <a:chOff x="5310429" y="3728886"/>
              <a:chExt cx="528085" cy="817362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grpSp>
            <p:nvGrpSpPr>
              <p:cNvPr id="29" name="Group 20"/>
              <p:cNvGrpSpPr/>
              <p:nvPr/>
            </p:nvGrpSpPr>
            <p:grpSpPr>
              <a:xfrm>
                <a:off x="5310429" y="3728886"/>
                <a:ext cx="528085" cy="817362"/>
                <a:chOff x="1194469" y="1785626"/>
                <a:chExt cx="641243" cy="1031136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320206" y="1785626"/>
                  <a:ext cx="402349" cy="389820"/>
                </a:xfrm>
                <a:prstGeom prst="ellipse">
                  <a:avLst/>
                </a:prstGeom>
                <a:ln w="38100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ound Same Side Corner Rectangle 30"/>
                <p:cNvSpPr/>
                <p:nvPr/>
              </p:nvSpPr>
              <p:spPr>
                <a:xfrm>
                  <a:off x="1194469" y="2175446"/>
                  <a:ext cx="641243" cy="641316"/>
                </a:xfrm>
                <a:prstGeom prst="round2SameRect">
                  <a:avLst/>
                </a:prstGeom>
                <a:ln w="38100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5399792" y="3801020"/>
                <a:ext cx="388121" cy="105666"/>
                <a:chOff x="241300" y="288465"/>
                <a:chExt cx="388121" cy="105666"/>
              </a:xfrm>
            </p:grpSpPr>
            <p:grpSp>
              <p:nvGrpSpPr>
                <p:cNvPr id="34" name="Group 70"/>
                <p:cNvGrpSpPr/>
                <p:nvPr/>
              </p:nvGrpSpPr>
              <p:grpSpPr>
                <a:xfrm>
                  <a:off x="241300" y="301001"/>
                  <a:ext cx="388121" cy="22635"/>
                  <a:chOff x="270408" y="309695"/>
                  <a:chExt cx="537469" cy="31256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 rot="5400000" flipH="1" flipV="1">
                    <a:off x="722017" y="250571"/>
                    <a:ext cx="26735" cy="144984"/>
                  </a:xfrm>
                  <a:prstGeom prst="line">
                    <a:avLst/>
                  </a:prstGeom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 flipV="1">
                    <a:off x="329532" y="255091"/>
                    <a:ext cx="26736" cy="144984"/>
                  </a:xfrm>
                  <a:prstGeom prst="line">
                    <a:avLst/>
                  </a:prstGeom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Chord 34"/>
                <p:cNvSpPr/>
                <p:nvPr/>
              </p:nvSpPr>
              <p:spPr>
                <a:xfrm rot="17548817">
                  <a:off x="323224" y="294247"/>
                  <a:ext cx="104697" cy="93134"/>
                </a:xfrm>
                <a:prstGeom prst="chord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Chord 35"/>
                <p:cNvSpPr/>
                <p:nvPr/>
              </p:nvSpPr>
              <p:spPr>
                <a:xfrm rot="17548817">
                  <a:off x="430708" y="295216"/>
                  <a:ext cx="104697" cy="93134"/>
                </a:xfrm>
                <a:prstGeom prst="chord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5" name="TextBox 74"/>
            <p:cNvSpPr txBox="1"/>
            <p:nvPr/>
          </p:nvSpPr>
          <p:spPr>
            <a:xfrm>
              <a:off x="5740772" y="3714844"/>
              <a:ext cx="29460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Encryption </a:t>
              </a:r>
            </a:p>
            <a:p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Anonymization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&amp; aggregation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upload via </a:t>
              </a:r>
              <a:r>
                <a:rPr lang="en-US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anonymizers</a:t>
              </a:r>
              <a:endPara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- privately aggregate data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13879" y="5029905"/>
            <a:ext cx="5302086" cy="1601129"/>
            <a:chOff x="232464" y="5029905"/>
            <a:chExt cx="5302086" cy="1601129"/>
          </a:xfrm>
        </p:grpSpPr>
        <p:sp>
          <p:nvSpPr>
            <p:cNvPr id="45" name="TextBox 44"/>
            <p:cNvSpPr txBox="1"/>
            <p:nvPr/>
          </p:nvSpPr>
          <p:spPr>
            <a:xfrm>
              <a:off x="655880" y="5029905"/>
              <a:ext cx="3846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adi MT Condensed Light"/>
                  <a:cs typeface="Abadi MT Condensed Light"/>
                </a:rPr>
                <a:t>Client-server communication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Light"/>
                <a:cs typeface="Abadi MT Condensed Light"/>
              </a:endParaRPr>
            </a:p>
          </p:txBody>
        </p:sp>
        <p:grpSp>
          <p:nvGrpSpPr>
            <p:cNvPr id="47" name="Group 20"/>
            <p:cNvGrpSpPr/>
            <p:nvPr/>
          </p:nvGrpSpPr>
          <p:grpSpPr>
            <a:xfrm>
              <a:off x="737890" y="5860144"/>
              <a:ext cx="294952" cy="500715"/>
              <a:chOff x="1194469" y="1785626"/>
              <a:chExt cx="641243" cy="103113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320206" y="1785626"/>
                <a:ext cx="402349" cy="389820"/>
              </a:xfrm>
              <a:prstGeom prst="ellipse">
                <a:avLst/>
              </a:prstGeom>
              <a:ln w="19050" cap="flat" cmpd="sng" algn="ctr">
                <a:solidFill>
                  <a:srgbClr val="31859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 Same Side Corner Rectangle 54"/>
              <p:cNvSpPr/>
              <p:nvPr/>
            </p:nvSpPr>
            <p:spPr>
              <a:xfrm>
                <a:off x="1194469" y="2175446"/>
                <a:ext cx="641243" cy="641316"/>
              </a:xfrm>
              <a:prstGeom prst="round2SameRect">
                <a:avLst/>
              </a:prstGeom>
              <a:ln w="19050" cap="flat" cmpd="sng" algn="ctr">
                <a:solidFill>
                  <a:srgbClr val="31859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32464" y="5430705"/>
              <a:ext cx="423418" cy="679797"/>
              <a:chOff x="842860" y="5562093"/>
              <a:chExt cx="423418" cy="679797"/>
            </a:xfrm>
          </p:grpSpPr>
          <p:sp>
            <p:nvSpPr>
              <p:cNvPr id="58" name="Cube 57"/>
              <p:cNvSpPr/>
              <p:nvPr/>
            </p:nvSpPr>
            <p:spPr>
              <a:xfrm>
                <a:off x="842860" y="5562093"/>
                <a:ext cx="418507" cy="679797"/>
              </a:xfrm>
              <a:prstGeom prst="cube">
                <a:avLst/>
              </a:prstGeom>
              <a:solidFill>
                <a:srgbClr val="FFFFFF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868365" y="5783748"/>
                <a:ext cx="252547" cy="0"/>
              </a:xfrm>
              <a:prstGeom prst="line">
                <a:avLst/>
              </a:prstGeom>
              <a:ln w="12700" cmpd="sng">
                <a:solidFill>
                  <a:srgbClr val="3185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68365" y="5849443"/>
                <a:ext cx="252547" cy="0"/>
              </a:xfrm>
              <a:prstGeom prst="line">
                <a:avLst/>
              </a:prstGeom>
              <a:ln w="12700" cmpd="sng">
                <a:solidFill>
                  <a:srgbClr val="3185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68365" y="5920238"/>
                <a:ext cx="252547" cy="0"/>
              </a:xfrm>
              <a:prstGeom prst="line">
                <a:avLst/>
              </a:prstGeom>
              <a:ln w="12700" cmpd="sng">
                <a:solidFill>
                  <a:srgbClr val="3185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873276" y="5742343"/>
                <a:ext cx="393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..</a:t>
                </a:r>
                <a:r>
                  <a:rPr lang="en-US" dirty="0" smtClean="0">
                    <a:solidFill>
                      <a:srgbClr val="5CF531"/>
                    </a:solidFill>
                  </a:rPr>
                  <a:t>.</a:t>
                </a:r>
                <a:endParaRPr lang="en-US" dirty="0">
                  <a:solidFill>
                    <a:srgbClr val="5CF531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263617" y="5430705"/>
              <a:ext cx="4270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Request server-side computation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run retrieval algorithm for query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Access server-side data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send me synonyms for …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81941" y="5029905"/>
            <a:ext cx="3486274" cy="1400283"/>
            <a:chOff x="5200526" y="1128817"/>
            <a:chExt cx="3486274" cy="1400283"/>
          </a:xfrm>
        </p:grpSpPr>
        <p:sp>
          <p:nvSpPr>
            <p:cNvPr id="52" name="TextBox 51"/>
            <p:cNvSpPr txBox="1"/>
            <p:nvPr/>
          </p:nvSpPr>
          <p:spPr>
            <a:xfrm>
              <a:off x="5270507" y="1128817"/>
              <a:ext cx="2854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adi MT Condensed Light"/>
                  <a:cs typeface="Abadi MT Condensed Light"/>
                </a:rPr>
                <a:t>Local data storage 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67" name="Magnetic Disk 66"/>
            <p:cNvSpPr/>
            <p:nvPr/>
          </p:nvSpPr>
          <p:spPr>
            <a:xfrm>
              <a:off x="5200526" y="1889065"/>
              <a:ext cx="515397" cy="516924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82291" y="1667326"/>
              <a:ext cx="260450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Save data locally</a:t>
              </a:r>
            </a:p>
            <a:p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- settings</a:t>
              </a:r>
            </a:p>
            <a:p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- models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01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CrowdLogger</a:t>
            </a:r>
            <a:r>
              <a:rPr lang="en-US" dirty="0" smtClean="0"/>
              <a:t> Remote Modules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3148" y="1255420"/>
            <a:ext cx="311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Also called: </a:t>
            </a:r>
            <a:r>
              <a:rPr lang="en-US" b="1" dirty="0" smtClean="0">
                <a:solidFill>
                  <a:srgbClr val="404040"/>
                </a:solidFill>
              </a:rPr>
              <a:t>CLRMs</a:t>
            </a:r>
            <a:r>
              <a:rPr lang="en-US" dirty="0" smtClean="0">
                <a:solidFill>
                  <a:srgbClr val="404040"/>
                </a:solidFill>
              </a:rPr>
              <a:t> or </a:t>
            </a:r>
            <a:r>
              <a:rPr lang="en-US" b="1" dirty="0" smtClean="0">
                <a:solidFill>
                  <a:srgbClr val="404040"/>
                </a:solidFill>
              </a:rPr>
              <a:t>Apps</a:t>
            </a:r>
            <a:endParaRPr lang="en-US" b="1" dirty="0">
              <a:solidFill>
                <a:srgbClr val="40404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4322" y="2526218"/>
            <a:ext cx="3008911" cy="2940572"/>
            <a:chOff x="2963147" y="2871922"/>
            <a:chExt cx="3008911" cy="2940572"/>
          </a:xfrm>
        </p:grpSpPr>
        <p:sp>
          <p:nvSpPr>
            <p:cNvPr id="6" name="Rectangle 5"/>
            <p:cNvSpPr/>
            <p:nvPr/>
          </p:nvSpPr>
          <p:spPr>
            <a:xfrm>
              <a:off x="2963147" y="2871922"/>
              <a:ext cx="3008911" cy="29405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crowdlogger-logo.002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962" y="3145772"/>
              <a:ext cx="1178394" cy="6244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255950" y="3330438"/>
              <a:ext cx="1441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Core code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3403" y="4359371"/>
              <a:ext cx="2505519" cy="12586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06372" y="4416581"/>
              <a:ext cx="2276705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CLRMI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1962" y="3783148"/>
              <a:ext cx="2505519" cy="369332"/>
            </a:xfrm>
            <a:prstGeom prst="rect">
              <a:avLst/>
            </a:prstGeom>
            <a:solidFill>
              <a:schemeClr val="accent3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CLI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1" idx="0"/>
              <a:endCxn id="12" idx="2"/>
            </p:cNvCxnSpPr>
            <p:nvPr/>
          </p:nvCxnSpPr>
          <p:spPr>
            <a:xfrm flipH="1" flipV="1">
              <a:off x="4444722" y="4152480"/>
              <a:ext cx="3" cy="264101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306372" y="5045886"/>
              <a:ext cx="617796" cy="4920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App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19363" y="5045886"/>
              <a:ext cx="617796" cy="4920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App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65280" y="5045886"/>
              <a:ext cx="617796" cy="4920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App</a:t>
              </a:r>
              <a:endParaRPr lang="en-US" dirty="0">
                <a:solidFill>
                  <a:srgbClr val="40404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37159" y="5171747"/>
              <a:ext cx="32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 flipV="1">
            <a:off x="1072954" y="4440209"/>
            <a:ext cx="3" cy="264101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830087" y="4440209"/>
            <a:ext cx="3" cy="264101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749015" y="4440209"/>
            <a:ext cx="3" cy="264101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881827" y="2213052"/>
            <a:ext cx="4804973" cy="3253738"/>
            <a:chOff x="3881827" y="2213052"/>
            <a:chExt cx="4804973" cy="3253738"/>
          </a:xfrm>
        </p:grpSpPr>
        <p:sp>
          <p:nvSpPr>
            <p:cNvPr id="25" name="TextBox 24"/>
            <p:cNvSpPr txBox="1"/>
            <p:nvPr/>
          </p:nvSpPr>
          <p:spPr>
            <a:xfrm>
              <a:off x="3881827" y="2213052"/>
              <a:ext cx="4056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adi MT Condensed Light"/>
                  <a:cs typeface="Abadi MT Condensed Light"/>
                </a:rPr>
                <a:t>Parts of an App: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58210" y="2881467"/>
              <a:ext cx="462859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404040"/>
                  </a:solidFill>
                </a:rPr>
                <a:t>Core files</a:t>
              </a:r>
            </a:p>
            <a:p>
              <a:endParaRPr lang="en-US" dirty="0" smtClean="0">
                <a:solidFill>
                  <a:srgbClr val="404040"/>
                </a:solidFill>
              </a:endParaRPr>
            </a:p>
            <a:p>
              <a:r>
                <a:rPr lang="en-US" sz="2000" dirty="0">
                  <a:solidFill>
                    <a:srgbClr val="404040"/>
                  </a:solidFill>
                </a:rPr>
                <a:t>	</a:t>
              </a:r>
              <a:r>
                <a:rPr lang="en-US" sz="2000" dirty="0" smtClean="0">
                  <a:solidFill>
                    <a:srgbClr val="404040"/>
                  </a:solidFill>
                </a:rPr>
                <a:t>Set of JavaScript files that are run </a:t>
              </a:r>
            </a:p>
            <a:p>
              <a:r>
                <a:rPr lang="en-US" sz="2000" dirty="0">
                  <a:solidFill>
                    <a:srgbClr val="404040"/>
                  </a:solidFill>
                </a:rPr>
                <a:t>	</a:t>
              </a:r>
              <a:r>
                <a:rPr lang="en-US" sz="2000" dirty="0" smtClean="0">
                  <a:solidFill>
                    <a:srgbClr val="404040"/>
                  </a:solidFill>
                </a:rPr>
                <a:t>continuously in the background</a:t>
              </a:r>
            </a:p>
            <a:p>
              <a:endParaRPr lang="en-US" dirty="0">
                <a:solidFill>
                  <a:srgbClr val="404040"/>
                </a:solidFill>
              </a:endParaRPr>
            </a:p>
            <a:p>
              <a:r>
                <a:rPr lang="en-US" sz="2400" dirty="0" smtClean="0">
                  <a:solidFill>
                    <a:srgbClr val="404040"/>
                  </a:solidFill>
                </a:rPr>
                <a:t>Resources</a:t>
              </a:r>
            </a:p>
            <a:p>
              <a:endParaRPr lang="en-US" dirty="0">
                <a:solidFill>
                  <a:srgbClr val="404040"/>
                </a:solidFill>
              </a:endParaRPr>
            </a:p>
            <a:p>
              <a:r>
                <a:rPr lang="en-US" sz="2000" dirty="0" smtClean="0">
                  <a:solidFill>
                    <a:srgbClr val="404040"/>
                  </a:solidFill>
                </a:rPr>
                <a:t>	HTML, JavaScript, CSS, images*,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05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9446</TotalTime>
  <Words>1434</Words>
  <Application>Microsoft Macintosh PowerPoint</Application>
  <PresentationFormat>On-screen Show (4:3)</PresentationFormat>
  <Paragraphs>297</Paragraphs>
  <Slides>25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                  : a platform for conducting remote web interaction studies</vt:lpstr>
      <vt:lpstr>Things we like to do in IR</vt:lpstr>
      <vt:lpstr>What's currently done client-side</vt:lpstr>
      <vt:lpstr>What we want</vt:lpstr>
      <vt:lpstr>PowerPoint Presentation</vt:lpstr>
      <vt:lpstr>PowerPoint Presentation</vt:lpstr>
      <vt:lpstr>Advantages</vt:lpstr>
      <vt:lpstr>API Categories</vt:lpstr>
      <vt:lpstr>CrowdLogger Remote Modules</vt:lpstr>
      <vt:lpstr>App Example—JSON</vt:lpstr>
      <vt:lpstr>Interactive experiments</vt:lpstr>
      <vt:lpstr>Privacy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Challenges/Future work</vt:lpstr>
      <vt:lpstr>App builder</vt:lpstr>
      <vt:lpstr>Local web server</vt:lpstr>
      <vt:lpstr>Chrome extension installation</vt:lpstr>
      <vt:lpstr>Diverse privacy controls</vt:lpstr>
      <vt:lpstr>Diverse privacy controls</vt:lpstr>
      <vt:lpstr>Incentivization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CrowdLogger for In Situ Information Retrieval System Evaluation</dc:title>
  <dc:creator>Henry</dc:creator>
  <cp:lastModifiedBy>Henry</cp:lastModifiedBy>
  <cp:revision>47</cp:revision>
  <dcterms:created xsi:type="dcterms:W3CDTF">2013-10-12T18:37:15Z</dcterms:created>
  <dcterms:modified xsi:type="dcterms:W3CDTF">2013-12-15T01:22:19Z</dcterms:modified>
</cp:coreProperties>
</file>