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A802-C7AB-6D42-935C-A8598CDA5E2A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00FA-EB6F-404E-8E75-68845D0FF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5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B3AC-D80A-FE42-8F0D-DFA816018462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rowdlogge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128" y="929025"/>
            <a:ext cx="847679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             for In Situ Information Retrieval System Evaluation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2475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Henry Feild—Endicott College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James Allan—UMass Amherst</a:t>
            </a:r>
          </a:p>
          <a:p>
            <a:endParaRPr lang="en-US" dirty="0"/>
          </a:p>
          <a:p>
            <a:r>
              <a:rPr lang="en-US" dirty="0" smtClean="0"/>
              <a:t>November 1, 2013</a:t>
            </a:r>
          </a:p>
          <a:p>
            <a:r>
              <a:rPr lang="en-US" dirty="0" smtClean="0"/>
              <a:t>Living Labs Workshop @ CIKM</a:t>
            </a:r>
            <a:endParaRPr lang="en-US" dirty="0"/>
          </a:p>
        </p:txBody>
      </p:sp>
      <p:pic>
        <p:nvPicPr>
          <p:cNvPr id="4" name="Picture 3" descr="crowdlogger-logo.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70" y="906141"/>
            <a:ext cx="1670346" cy="885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80" y="5784432"/>
            <a:ext cx="2555731" cy="85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8" y="5784433"/>
            <a:ext cx="2749171" cy="8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logger-logo.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0" y="5620952"/>
            <a:ext cx="2070771" cy="1097290"/>
          </a:xfrm>
          <a:prstGeom prst="rect">
            <a:avLst/>
          </a:prstGeom>
        </p:spPr>
      </p:pic>
      <p:pic>
        <p:nvPicPr>
          <p:cNvPr id="6" name="Picture 5" descr="menu-drop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75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9468" y="1061951"/>
            <a:ext cx="1207838" cy="1207838"/>
            <a:chOff x="7844199" y="500988"/>
            <a:chExt cx="1207838" cy="12078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6812" y="500988"/>
              <a:ext cx="805225" cy="8052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4199" y="903601"/>
              <a:ext cx="805225" cy="80522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08596" y="2572259"/>
            <a:ext cx="1677420" cy="109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CrowdLogger</a:t>
            </a:r>
            <a:r>
              <a:rPr lang="en-US" dirty="0" smtClean="0"/>
              <a:t> instance server</a:t>
            </a:r>
          </a:p>
          <a:p>
            <a:pPr algn="ctr"/>
            <a:r>
              <a:rPr lang="en-US" sz="900" dirty="0" smtClean="0"/>
              <a:t>(e.g., http://</a:t>
            </a:r>
            <a:r>
              <a:rPr lang="en-US" sz="900" dirty="0" err="1" smtClean="0"/>
              <a:t>crowdlogger.org</a:t>
            </a:r>
            <a:r>
              <a:rPr lang="en-US" sz="900" dirty="0" smtClean="0"/>
              <a:t>)</a:t>
            </a:r>
            <a:endParaRPr lang="en-US" sz="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04570" y="3869681"/>
            <a:ext cx="1982220" cy="1408727"/>
            <a:chOff x="504570" y="3869681"/>
            <a:chExt cx="1982220" cy="1408727"/>
          </a:xfrm>
        </p:grpSpPr>
        <p:sp>
          <p:nvSpPr>
            <p:cNvPr id="13" name="Rectangle 12"/>
            <p:cNvSpPr/>
            <p:nvPr/>
          </p:nvSpPr>
          <p:spPr>
            <a:xfrm>
              <a:off x="809370" y="4174481"/>
              <a:ext cx="1677420" cy="11039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App Repository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6970" y="4022081"/>
              <a:ext cx="1677420" cy="11039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App Repository</a:t>
              </a:r>
              <a:endParaRPr lang="en-US" dirty="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504570" y="3869681"/>
              <a:ext cx="1677420" cy="1103927"/>
              <a:chOff x="504570" y="3869681"/>
              <a:chExt cx="1677420" cy="110392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04570" y="3869681"/>
                <a:ext cx="1677420" cy="110392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App Repository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62793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App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96801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App</a:t>
                </a:r>
                <a:endParaRPr lang="en-US" dirty="0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2334390" y="3216820"/>
            <a:ext cx="3873641" cy="2516480"/>
            <a:chOff x="2334390" y="3216820"/>
            <a:chExt cx="3873641" cy="251648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2334390" y="3216820"/>
              <a:ext cx="1891168" cy="1025074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225559" y="4119265"/>
              <a:ext cx="1982472" cy="12262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4225558" y="4241895"/>
              <a:ext cx="1569076" cy="97662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225559" y="4241895"/>
              <a:ext cx="593799" cy="1491405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2635039" y="4273267"/>
            <a:ext cx="3471443" cy="1460033"/>
            <a:chOff x="2635039" y="4273267"/>
            <a:chExt cx="3471443" cy="1460033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2635039" y="4442502"/>
              <a:ext cx="1499081" cy="15126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4134121" y="4273267"/>
              <a:ext cx="1972361" cy="169235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134120" y="4442504"/>
              <a:ext cx="1569076" cy="875971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4134122" y="4442504"/>
              <a:ext cx="514094" cy="1290796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26021" y="3608156"/>
            <a:ext cx="2612152" cy="2752510"/>
            <a:chOff x="6026021" y="3608156"/>
            <a:chExt cx="2612152" cy="2752510"/>
          </a:xfrm>
        </p:grpSpPr>
        <p:sp>
          <p:nvSpPr>
            <p:cNvPr id="154" name="Rectangle 153"/>
            <p:cNvSpPr/>
            <p:nvPr/>
          </p:nvSpPr>
          <p:spPr>
            <a:xfrm>
              <a:off x="7711398" y="3608156"/>
              <a:ext cx="385535" cy="3894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252638" y="3608156"/>
              <a:ext cx="385535" cy="3894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275530" y="4778876"/>
              <a:ext cx="385535" cy="3894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026021" y="5971202"/>
              <a:ext cx="385535" cy="3894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0550" y="3579837"/>
            <a:ext cx="2771274" cy="3209287"/>
            <a:chOff x="4750550" y="3579837"/>
            <a:chExt cx="2771274" cy="3209287"/>
          </a:xfrm>
        </p:grpSpPr>
        <p:grpSp>
          <p:nvGrpSpPr>
            <p:cNvPr id="164" name="Group 163"/>
            <p:cNvGrpSpPr/>
            <p:nvPr/>
          </p:nvGrpSpPr>
          <p:grpSpPr>
            <a:xfrm>
              <a:off x="6426517" y="3579837"/>
              <a:ext cx="626644" cy="549074"/>
              <a:chOff x="6440946" y="3869681"/>
              <a:chExt cx="626644" cy="549074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rapezoid 165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 descr="menu-drop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68" name="Trapezoid 167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Parallelogram 168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Parallelogram 169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Parallelogram 170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Parallelogram 171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Parallelogram 172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Parallelogram 173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Parallelogram 174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arallelogram 175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Parallelogram 176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177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Parallelogram 178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Parallelogram 179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180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Parallelogram 181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Parallelogram 182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183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Parallelogram 184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Parallelogram 185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186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187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870052" y="4724025"/>
              <a:ext cx="626644" cy="549074"/>
              <a:chOff x="6440946" y="3869681"/>
              <a:chExt cx="626644" cy="54907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rapezoid 190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2" name="Picture 191" descr="menu-drop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93" name="Trapezoid 192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193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Parallelogram 194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Parallelogram 195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Parallelogram 196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Parallelogram 197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Parallelogram 198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Parallelogram 199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Parallelogram 200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Parallelogram 201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Parallelogram 202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Parallelogram 203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204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Parallelogram 205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Parallelogram 206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207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Parallelogram 208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Parallelogram 209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210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Parallelogram 211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Parallelogram 212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4750550" y="5840130"/>
              <a:ext cx="626644" cy="549074"/>
              <a:chOff x="6440946" y="3869681"/>
              <a:chExt cx="626644" cy="549074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rapezoid 215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7" name="Picture 216" descr="menu-drop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218" name="Trapezoid 217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Parallelogram 218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219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220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Parallelogram 221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Parallelogram 222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Parallelogram 223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Parallelogram 224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Parallelogram 225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Parallelogram 226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Parallelogram 227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Parallelogram 228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Parallelogram 229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Parallelogram 230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231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Parallelogram 232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Parallelogram 233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234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Parallelogram 235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Parallelogram 236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237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30639" y="5934853"/>
              <a:ext cx="403561" cy="813527"/>
              <a:chOff x="6278991" y="3663027"/>
              <a:chExt cx="605347" cy="1211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632322" y="4744021"/>
              <a:ext cx="403561" cy="813527"/>
              <a:chOff x="6278991" y="3663027"/>
              <a:chExt cx="605347" cy="121179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 Same Side Corner Rectangle 19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118263" y="3590856"/>
              <a:ext cx="403561" cy="813527"/>
              <a:chOff x="6278991" y="3663027"/>
              <a:chExt cx="605347" cy="121179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Same Side Corner Rectangle 22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</p:grpSp>
        <p:sp>
          <p:nvSpPr>
            <p:cNvPr id="158" name="Can 157"/>
            <p:cNvSpPr/>
            <p:nvPr/>
          </p:nvSpPr>
          <p:spPr>
            <a:xfrm>
              <a:off x="6624012" y="4119265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6138574" y="5278408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160" name="Can 159"/>
            <p:cNvSpPr/>
            <p:nvPr/>
          </p:nvSpPr>
          <p:spPr>
            <a:xfrm>
              <a:off x="4899416" y="6360666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13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3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Advantages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9570" y="845919"/>
            <a:ext cx="4462948" cy="1922725"/>
            <a:chOff x="229570" y="845919"/>
            <a:chExt cx="4462948" cy="1922725"/>
          </a:xfrm>
        </p:grpSpPr>
        <p:sp>
          <p:nvSpPr>
            <p:cNvPr id="7" name="Rectangle 6"/>
            <p:cNvSpPr/>
            <p:nvPr/>
          </p:nvSpPr>
          <p:spPr>
            <a:xfrm>
              <a:off x="256817" y="1464099"/>
              <a:ext cx="1081923" cy="684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CrowdLogger</a:t>
              </a:r>
              <a:r>
                <a:rPr lang="en-US" sz="1100" dirty="0" smtClean="0"/>
                <a:t> instance server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71126" y="1721672"/>
              <a:ext cx="1487603" cy="664731"/>
              <a:chOff x="2334390" y="3216820"/>
              <a:chExt cx="3873641" cy="25164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334390" y="3216820"/>
                <a:ext cx="1891168" cy="102507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4225559" y="4119265"/>
                <a:ext cx="1982472" cy="122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4225558" y="4241895"/>
                <a:ext cx="1569076" cy="976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225559" y="4241895"/>
                <a:ext cx="593799" cy="149140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115709" y="1706229"/>
              <a:ext cx="252724" cy="470167"/>
              <a:chOff x="6278991" y="3663027"/>
              <a:chExt cx="605347" cy="1211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 Same Side Corner Rectangle 14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39245" y="2050951"/>
              <a:ext cx="252724" cy="470167"/>
              <a:chOff x="6278991" y="3663027"/>
              <a:chExt cx="605347" cy="1211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ame Side Corner Rectangle 17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461044" y="2298477"/>
              <a:ext cx="252724" cy="470167"/>
              <a:chOff x="6278991" y="3663027"/>
              <a:chExt cx="605347" cy="1211795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9570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User Base = Participant Pool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3960" y="3047283"/>
            <a:ext cx="4462948" cy="1578023"/>
            <a:chOff x="193960" y="3047283"/>
            <a:chExt cx="4462948" cy="1578023"/>
          </a:xfrm>
        </p:grpSpPr>
        <p:sp>
          <p:nvSpPr>
            <p:cNvPr id="23" name="TextBox 22"/>
            <p:cNvSpPr txBox="1"/>
            <p:nvPr/>
          </p:nvSpPr>
          <p:spPr>
            <a:xfrm>
              <a:off x="193960" y="3047283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Apps can be developed by anyone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53310" y="3687562"/>
              <a:ext cx="1473839" cy="937744"/>
              <a:chOff x="504570" y="3869681"/>
              <a:chExt cx="1677420" cy="110392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04570" y="3869681"/>
                <a:ext cx="1677420" cy="110392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 smtClean="0"/>
                  <a:t>App Repository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2793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396801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982586" y="3655972"/>
              <a:ext cx="19128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 distributed from a private repository, or a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server instance.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46662" y="4979747"/>
            <a:ext cx="4126713" cy="1606890"/>
            <a:chOff x="4846662" y="4979747"/>
            <a:chExt cx="4126713" cy="1606890"/>
          </a:xfrm>
        </p:grpSpPr>
        <p:sp>
          <p:nvSpPr>
            <p:cNvPr id="107" name="TextBox 106"/>
            <p:cNvSpPr txBox="1"/>
            <p:nvPr/>
          </p:nvSpPr>
          <p:spPr>
            <a:xfrm>
              <a:off x="4846662" y="4979747"/>
              <a:ext cx="4126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Multiple apps at the same time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912678" y="5699426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60958" y="5692811"/>
              <a:ext cx="511021" cy="45374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95380" y="5632530"/>
              <a:ext cx="26779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is somewhat akin to a smart phone or tablet—it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 an extensible, general-purpose platform with a convenient API.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5181" y="3077070"/>
            <a:ext cx="4462948" cy="1317566"/>
            <a:chOff x="4745181" y="3077070"/>
            <a:chExt cx="4462948" cy="1317566"/>
          </a:xfrm>
        </p:grpSpPr>
        <p:sp>
          <p:nvSpPr>
            <p:cNvPr id="105" name="TextBox 104"/>
            <p:cNvSpPr txBox="1"/>
            <p:nvPr/>
          </p:nvSpPr>
          <p:spPr>
            <a:xfrm>
              <a:off x="4745181" y="3077070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Open Source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1773" y="3655972"/>
              <a:ext cx="3311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 entire code base is available from our Google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Project page: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2"/>
                </a:rPr>
                <a:t>https://code.google.com/p/crowdlogger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2"/>
                </a:rPr>
                <a:t>/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6662" y="3711424"/>
              <a:ext cx="673811" cy="6738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45181" y="845919"/>
            <a:ext cx="4462948" cy="2075618"/>
            <a:chOff x="4745181" y="845919"/>
            <a:chExt cx="4462948" cy="2075618"/>
          </a:xfrm>
        </p:grpSpPr>
        <p:sp>
          <p:nvSpPr>
            <p:cNvPr id="90" name="Can 89"/>
            <p:cNvSpPr/>
            <p:nvPr/>
          </p:nvSpPr>
          <p:spPr>
            <a:xfrm>
              <a:off x="5840028" y="2418005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45181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Rich API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30874" y="1455315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pic>
          <p:nvPicPr>
            <p:cNvPr id="93" name="Picture 92" descr="crowdlogger-logo.0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080" y="1703597"/>
              <a:ext cx="885348" cy="469141"/>
            </a:xfrm>
            <a:prstGeom prst="rect">
              <a:avLst/>
            </a:prstGeom>
          </p:spPr>
        </p:pic>
        <p:cxnSp>
          <p:nvCxnSpPr>
            <p:cNvPr id="96" name="Straight Connector 95"/>
            <p:cNvCxnSpPr/>
            <p:nvPr/>
          </p:nvCxnSpPr>
          <p:spPr>
            <a:xfrm flipH="1" flipV="1">
              <a:off x="5560958" y="1703597"/>
              <a:ext cx="194642" cy="9424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295380" y="1703597"/>
              <a:ext cx="345568" cy="10013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6050661" y="2200926"/>
              <a:ext cx="0" cy="189161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730874" y="1321099"/>
              <a:ext cx="195592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Allows apps to        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access current 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and historical browsing behavior, store data, interact with the user, upload data privately, and more!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4912678" y="1443372"/>
              <a:ext cx="626644" cy="549074"/>
              <a:chOff x="6440946" y="3869681"/>
              <a:chExt cx="626644" cy="54907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rapezoid 113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5" name="Picture 114" descr="menu-dropshadow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16" name="Trapezoid 115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arallelogram 117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arallelogram 119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Parallelogram 123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arallelogram 125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Parallelogram 126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Parallelogram 127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Parallelogram 128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Parallelogram 132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Parallelogram 134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6817" y="4979747"/>
            <a:ext cx="4462948" cy="1609650"/>
            <a:chOff x="256817" y="4979747"/>
            <a:chExt cx="4462948" cy="1609650"/>
          </a:xfrm>
        </p:grpSpPr>
        <p:sp>
          <p:nvSpPr>
            <p:cNvPr id="30" name="TextBox 29"/>
            <p:cNvSpPr txBox="1"/>
            <p:nvPr/>
          </p:nvSpPr>
          <p:spPr>
            <a:xfrm>
              <a:off x="256817" y="4979747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Users’ data logged locally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44318" y="5632530"/>
              <a:ext cx="403561" cy="813527"/>
              <a:chOff x="6278991" y="3663027"/>
              <a:chExt cx="605347" cy="121179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 Same Side Corner Rectangle 32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an 58"/>
            <p:cNvSpPr/>
            <p:nvPr/>
          </p:nvSpPr>
          <p:spPr>
            <a:xfrm>
              <a:off x="550067" y="6160939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43553" y="5632530"/>
              <a:ext cx="22277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If an app wants to upload data somewhere else, they need permission from the user.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284013" y="5584757"/>
              <a:ext cx="626644" cy="549074"/>
              <a:chOff x="6440946" y="3869681"/>
              <a:chExt cx="626644" cy="549074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rapezoid 138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 descr="menu-dropshadow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41" name="Trapezoid 140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Parallelogram 141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Parallelogram 142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Parallelogram 143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Parallelogram 144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Parallelogram 145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Parallelogram 146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Parallelogram 147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Parallelogram 148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Parallelogram 149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150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arallelogram 151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Parallelogram 152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153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Parallelogram 154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Parallelogram 155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Parallelogram 157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Parallelogram 158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159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160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22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rm-reposi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wsb-study-main_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2" y="399143"/>
            <a:ext cx="5225143" cy="3005701"/>
          </a:xfrm>
          <a:prstGeom prst="rect">
            <a:avLst/>
          </a:prstGeom>
        </p:spPr>
      </p:pic>
      <p:pic>
        <p:nvPicPr>
          <p:cNvPr id="5" name="Picture 4" descr="uwsb-study-task-grouping_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04" y="622663"/>
            <a:ext cx="5225143" cy="3093284"/>
          </a:xfrm>
          <a:prstGeom prst="rect">
            <a:avLst/>
          </a:prstGeom>
        </p:spPr>
      </p:pic>
      <p:pic>
        <p:nvPicPr>
          <p:cNvPr id="7" name="Picture 6" descr="uwsb-data-upload_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3" y="3404844"/>
            <a:ext cx="5225143" cy="3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3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Challenges/Future work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3960" y="3047283"/>
            <a:ext cx="4462948" cy="1578023"/>
            <a:chOff x="193960" y="3047283"/>
            <a:chExt cx="4462948" cy="1578023"/>
          </a:xfrm>
        </p:grpSpPr>
        <p:sp>
          <p:nvSpPr>
            <p:cNvPr id="23" name="TextBox 22"/>
            <p:cNvSpPr txBox="1"/>
            <p:nvPr/>
          </p:nvSpPr>
          <p:spPr>
            <a:xfrm>
              <a:off x="193960" y="3047283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Simplifying app development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53310" y="3687562"/>
              <a:ext cx="1473839" cy="937744"/>
              <a:chOff x="504570" y="3869681"/>
              <a:chExt cx="1677420" cy="110392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04570" y="3869681"/>
                <a:ext cx="1677420" cy="110392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 smtClean="0"/>
                  <a:t>App Repository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2793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396801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982586" y="3655972"/>
              <a:ext cx="22667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We’d like to make it easy for research groups with minimal programming skills to build and deploy apps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5181" y="845919"/>
            <a:ext cx="4462948" cy="2291062"/>
            <a:chOff x="4745181" y="845919"/>
            <a:chExt cx="4462948" cy="2291062"/>
          </a:xfrm>
        </p:grpSpPr>
        <p:grpSp>
          <p:nvGrpSpPr>
            <p:cNvPr id="65" name="Group 64"/>
            <p:cNvGrpSpPr/>
            <p:nvPr/>
          </p:nvGrpSpPr>
          <p:grpSpPr>
            <a:xfrm>
              <a:off x="4916170" y="1468920"/>
              <a:ext cx="626644" cy="549074"/>
              <a:chOff x="6440946" y="3869681"/>
              <a:chExt cx="626644" cy="54907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 descr="menu-dropshadow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69" name="Trapezoid 68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Parallelogram 71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Parallelogram 73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78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Parallelogram 80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81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82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Parallelogram 83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85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Parallelogram 86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Parallelogram 88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Can 89"/>
            <p:cNvSpPr/>
            <p:nvPr/>
          </p:nvSpPr>
          <p:spPr>
            <a:xfrm>
              <a:off x="5840028" y="2418005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45181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Complete/Extend API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30874" y="1455315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pic>
          <p:nvPicPr>
            <p:cNvPr id="93" name="Picture 92" descr="crowdlogger-logo.0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080" y="1703597"/>
              <a:ext cx="885348" cy="469141"/>
            </a:xfrm>
            <a:prstGeom prst="rect">
              <a:avLst/>
            </a:prstGeom>
          </p:spPr>
        </p:pic>
        <p:cxnSp>
          <p:nvCxnSpPr>
            <p:cNvPr id="96" name="Straight Connector 95"/>
            <p:cNvCxnSpPr/>
            <p:nvPr/>
          </p:nvCxnSpPr>
          <p:spPr>
            <a:xfrm flipH="1" flipV="1">
              <a:off x="5560958" y="1703597"/>
              <a:ext cx="194642" cy="9424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295380" y="1703597"/>
              <a:ext cx="345568" cy="10013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6050661" y="2200926"/>
              <a:ext cx="0" cy="189161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730873" y="1321099"/>
              <a:ext cx="22425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There are still a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few API classes that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we have yet to implement, such as global aggregation of data. There are also many  things we can and probably should add to improve utility.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46662" y="4979747"/>
            <a:ext cx="4361467" cy="1391447"/>
            <a:chOff x="4846662" y="4979747"/>
            <a:chExt cx="4361467" cy="1391447"/>
          </a:xfrm>
        </p:grpSpPr>
        <p:sp>
          <p:nvSpPr>
            <p:cNvPr id="107" name="TextBox 106"/>
            <p:cNvSpPr txBox="1"/>
            <p:nvPr/>
          </p:nvSpPr>
          <p:spPr>
            <a:xfrm>
              <a:off x="4846662" y="4979747"/>
              <a:ext cx="4361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Handling multi-apps environments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912678" y="5699426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60958" y="5692811"/>
              <a:ext cx="511021" cy="45374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95380" y="5632530"/>
              <a:ext cx="26779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What happens if two studies are running concurrently, and both modify the browsing UI?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5181" y="3077070"/>
            <a:ext cx="4462948" cy="1533009"/>
            <a:chOff x="4745181" y="3077070"/>
            <a:chExt cx="4462948" cy="1533009"/>
          </a:xfrm>
        </p:grpSpPr>
        <p:sp>
          <p:nvSpPr>
            <p:cNvPr id="105" name="TextBox 104"/>
            <p:cNvSpPr txBox="1"/>
            <p:nvPr/>
          </p:nvSpPr>
          <p:spPr>
            <a:xfrm>
              <a:off x="4745181" y="3077070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Attracting developers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1773" y="3655972"/>
              <a:ext cx="3311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It’s good for the development process to be overseen by more than one pair of eyes. This will make the code more maintainable and also more secure.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6662" y="3711424"/>
              <a:ext cx="673811" cy="67381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56817" y="4979747"/>
            <a:ext cx="4462948" cy="1609650"/>
            <a:chOff x="256817" y="4979747"/>
            <a:chExt cx="4462948" cy="1609650"/>
          </a:xfrm>
        </p:grpSpPr>
        <p:sp>
          <p:nvSpPr>
            <p:cNvPr id="30" name="TextBox 29"/>
            <p:cNvSpPr txBox="1"/>
            <p:nvPr/>
          </p:nvSpPr>
          <p:spPr>
            <a:xfrm>
              <a:off x="256817" y="4979747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Logging across more browsers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44318" y="5632530"/>
              <a:ext cx="403561" cy="813527"/>
              <a:chOff x="6278991" y="3663027"/>
              <a:chExt cx="605347" cy="121179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 Same Side Corner Rectangle 32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an 58"/>
            <p:cNvSpPr/>
            <p:nvPr/>
          </p:nvSpPr>
          <p:spPr>
            <a:xfrm>
              <a:off x="550067" y="6160939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43553" y="5632530"/>
              <a:ext cx="26312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now we only support two of the leading browsers. It would be nice to extend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to IE, Safari, Opera, and others.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76484" y="5585614"/>
              <a:ext cx="626644" cy="549074"/>
              <a:chOff x="6440946" y="3869681"/>
              <a:chExt cx="626644" cy="549074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apezoid 100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" name="Picture 102" descr="menu-dropshadow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12" name="Trapezoid 111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Parallelogram 113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arallelogram 117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arallelogram 119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Parallelogram 123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arallelogram 125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Parallelogram 126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Parallelogram 127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Parallelogram 128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29570" y="845919"/>
            <a:ext cx="4462948" cy="2142014"/>
            <a:chOff x="229570" y="845919"/>
            <a:chExt cx="4462948" cy="2142014"/>
          </a:xfrm>
        </p:grpSpPr>
        <p:sp>
          <p:nvSpPr>
            <p:cNvPr id="7" name="Rectangle 6"/>
            <p:cNvSpPr/>
            <p:nvPr/>
          </p:nvSpPr>
          <p:spPr>
            <a:xfrm>
              <a:off x="256817" y="1464099"/>
              <a:ext cx="1081923" cy="684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CrowdLogger</a:t>
              </a:r>
              <a:r>
                <a:rPr lang="en-US" sz="1100" dirty="0" smtClean="0"/>
                <a:t> instance server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98090" y="1959072"/>
              <a:ext cx="810231" cy="427326"/>
              <a:chOff x="2334390" y="3216820"/>
              <a:chExt cx="3873641" cy="25164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334390" y="3216820"/>
                <a:ext cx="1891168" cy="102507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4225559" y="4119265"/>
                <a:ext cx="1982472" cy="122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4225558" y="4241895"/>
                <a:ext cx="1569076" cy="976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225559" y="4241895"/>
                <a:ext cx="593799" cy="149140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299072" y="1792089"/>
              <a:ext cx="252724" cy="470167"/>
              <a:chOff x="6278991" y="3663027"/>
              <a:chExt cx="605347" cy="1211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 Same Side Corner Rectangle 14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148970" y="2329590"/>
              <a:ext cx="252724" cy="470167"/>
              <a:chOff x="6278991" y="3663027"/>
              <a:chExt cx="605347" cy="1211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ame Side Corner Rectangle 17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70769" y="2517766"/>
              <a:ext cx="252724" cy="470167"/>
              <a:chOff x="6278991" y="3663027"/>
              <a:chExt cx="605347" cy="1211795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9570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Amassing a large user base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16325" y="1455315"/>
              <a:ext cx="1449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How do we attract and retain users?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84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375</Words>
  <Application>Microsoft Macintosh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Using              for In Situ Information Retrieval System Evaluation</vt:lpstr>
      <vt:lpstr>PowerPoint Presentation</vt:lpstr>
      <vt:lpstr>Advantages</vt:lpstr>
      <vt:lpstr>PowerPoint Presentation</vt:lpstr>
      <vt:lpstr>PowerPoint Presentation</vt:lpstr>
      <vt:lpstr>PowerPoint Presentation</vt:lpstr>
      <vt:lpstr>Challenges/Future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CrowdLogger for In Situ Information Retrieval System Evaluation</dc:title>
  <dc:creator>Henry</dc:creator>
  <cp:lastModifiedBy>Henry</cp:lastModifiedBy>
  <cp:revision>24</cp:revision>
  <dcterms:created xsi:type="dcterms:W3CDTF">2013-10-12T18:37:15Z</dcterms:created>
  <dcterms:modified xsi:type="dcterms:W3CDTF">2013-11-13T02:04:49Z</dcterms:modified>
</cp:coreProperties>
</file>