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tags/tag5.xml" ContentType="application/vnd.openxmlformats-officedocument.presentationml.tags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slides/slide1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tags/tag6.xml" ContentType="application/vnd.openxmlformats-officedocument.presentationml.tags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tags/tag7.xml" ContentType="application/vnd.openxmlformats-officedocument.presentationml.tags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Default Extension="xlsx" ContentType="application/vnd.openxmlformats-officedocument.spreadsheetml.sheet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tags/tag3.xml" ContentType="application/vnd.openxmlformats-officedocument.presentationml.tags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tags/tag4.xml" ContentType="application/vnd.openxmlformats-officedocument.presentationml.tags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80" r:id="rId4"/>
    <p:sldId id="257" r:id="rId5"/>
    <p:sldId id="259" r:id="rId6"/>
    <p:sldId id="260" r:id="rId7"/>
    <p:sldId id="261" r:id="rId8"/>
    <p:sldId id="262" r:id="rId9"/>
    <p:sldId id="281" r:id="rId10"/>
    <p:sldId id="272" r:id="rId11"/>
    <p:sldId id="263" r:id="rId12"/>
    <p:sldId id="275" r:id="rId13"/>
    <p:sldId id="273" r:id="rId14"/>
    <p:sldId id="264" r:id="rId15"/>
    <p:sldId id="265" r:id="rId16"/>
    <p:sldId id="268" r:id="rId17"/>
    <p:sldId id="266" r:id="rId18"/>
    <p:sldId id="267" r:id="rId19"/>
    <p:sldId id="278" r:id="rId20"/>
    <p:sldId id="274" r:id="rId21"/>
    <p:sldId id="279" r:id="rId22"/>
    <p:sldId id="270" r:id="rId23"/>
    <p:sldId id="282" r:id="rId24"/>
    <p:sldId id="27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8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$0.50 </c:v>
                </c:pt>
              </c:strCache>
            </c:strRef>
          </c:tx>
          <c:cat>
            <c:numRef>
              <c:f>Sheet1!$A$2:$A$11</c:f>
              <c:numCache>
                <c:formatCode>h:mm</c:formatCode>
                <c:ptCount val="10"/>
                <c:pt idx="0">
                  <c:v>0.854166666666667</c:v>
                </c:pt>
                <c:pt idx="1">
                  <c:v>0.875</c:v>
                </c:pt>
                <c:pt idx="2">
                  <c:v>0.916666666666667</c:v>
                </c:pt>
                <c:pt idx="3">
                  <c:v>0.958333333333333</c:v>
                </c:pt>
                <c:pt idx="4">
                  <c:v>1.0</c:v>
                </c:pt>
                <c:pt idx="5">
                  <c:v>1.04166666666667</c:v>
                </c:pt>
                <c:pt idx="6">
                  <c:v>1.08333333333333</c:v>
                </c:pt>
                <c:pt idx="7">
                  <c:v>1.125</c:v>
                </c:pt>
                <c:pt idx="8">
                  <c:v>1.16666666666667</c:v>
                </c:pt>
                <c:pt idx="9">
                  <c:v>1.20833333333333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46.0</c:v>
                </c:pt>
                <c:pt idx="1">
                  <c:v>43.0</c:v>
                </c:pt>
                <c:pt idx="2">
                  <c:v>11.0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$0.05 </c:v>
                </c:pt>
              </c:strCache>
            </c:strRef>
          </c:tx>
          <c:cat>
            <c:numRef>
              <c:f>Sheet1!$A$2:$A$11</c:f>
              <c:numCache>
                <c:formatCode>h:mm</c:formatCode>
                <c:ptCount val="10"/>
                <c:pt idx="0">
                  <c:v>0.854166666666667</c:v>
                </c:pt>
                <c:pt idx="1">
                  <c:v>0.875</c:v>
                </c:pt>
                <c:pt idx="2">
                  <c:v>0.916666666666667</c:v>
                </c:pt>
                <c:pt idx="3">
                  <c:v>0.958333333333333</c:v>
                </c:pt>
                <c:pt idx="4">
                  <c:v>1.0</c:v>
                </c:pt>
                <c:pt idx="5">
                  <c:v>1.04166666666667</c:v>
                </c:pt>
                <c:pt idx="6">
                  <c:v>1.08333333333333</c:v>
                </c:pt>
                <c:pt idx="7">
                  <c:v>1.125</c:v>
                </c:pt>
                <c:pt idx="8">
                  <c:v>1.16666666666667</c:v>
                </c:pt>
                <c:pt idx="9">
                  <c:v>1.20833333333333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11.0</c:v>
                </c:pt>
                <c:pt idx="1">
                  <c:v>7.0</c:v>
                </c:pt>
                <c:pt idx="2">
                  <c:v>9.0</c:v>
                </c:pt>
                <c:pt idx="3">
                  <c:v>16.0</c:v>
                </c:pt>
                <c:pt idx="4">
                  <c:v>9.0</c:v>
                </c:pt>
                <c:pt idx="5">
                  <c:v>16.0</c:v>
                </c:pt>
                <c:pt idx="6">
                  <c:v>14.0</c:v>
                </c:pt>
                <c:pt idx="7">
                  <c:v>10.0</c:v>
                </c:pt>
                <c:pt idx="8">
                  <c:v>5.0</c:v>
                </c:pt>
                <c:pt idx="9">
                  <c:v>3.0</c:v>
                </c:pt>
              </c:numCache>
            </c:numRef>
          </c:val>
        </c:ser>
        <c:axId val="523754376"/>
        <c:axId val="573812920"/>
      </c:barChart>
      <c:catAx>
        <c:axId val="5237543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Time </a:t>
                </a:r>
                <a:r>
                  <a:rPr lang="en-US" dirty="0" smtClean="0"/>
                  <a:t>(in New York)</a:t>
                </a:r>
                <a:endParaRPr lang="en-US" dirty="0"/>
              </a:p>
            </c:rich>
          </c:tx>
          <c:layout/>
        </c:title>
        <c:numFmt formatCode="h:mm" sourceLinked="1"/>
        <c:tickLblPos val="nextTo"/>
        <c:crossAx val="573812920"/>
        <c:crosses val="autoZero"/>
        <c:auto val="1"/>
        <c:lblAlgn val="ctr"/>
        <c:lblOffset val="100"/>
      </c:catAx>
      <c:valAx>
        <c:axId val="57381292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HITs Accepted</a:t>
                </a:r>
              </a:p>
            </c:rich>
          </c:tx>
          <c:layout/>
        </c:title>
        <c:numFmt formatCode="General" sourceLinked="1"/>
        <c:tickLblPos val="nextTo"/>
        <c:crossAx val="523754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2345964566929"/>
          <c:y val="0.241420767716535"/>
          <c:w val="0.100673205977094"/>
          <c:h val="0.124001583600933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$0.50 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Minimum</c:v>
                </c:pt>
                <c:pt idx="1">
                  <c:v>Median</c:v>
                </c:pt>
                <c:pt idx="2">
                  <c:v>Mean</c:v>
                </c:pt>
                <c:pt idx="3">
                  <c:v>Max</c:v>
                </c:pt>
                <c:pt idx="4">
                  <c:v>Stddev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47.0</c:v>
                </c:pt>
                <c:pt idx="1">
                  <c:v>117.5</c:v>
                </c:pt>
                <c:pt idx="2">
                  <c:v>134.89</c:v>
                </c:pt>
                <c:pt idx="3">
                  <c:v>503.0</c:v>
                </c:pt>
                <c:pt idx="4">
                  <c:v>74.92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$0.05 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Minimum</c:v>
                </c:pt>
                <c:pt idx="1">
                  <c:v>Median</c:v>
                </c:pt>
                <c:pt idx="2">
                  <c:v>Mean</c:v>
                </c:pt>
                <c:pt idx="3">
                  <c:v>Max</c:v>
                </c:pt>
                <c:pt idx="4">
                  <c:v>Stddev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28.0</c:v>
                </c:pt>
                <c:pt idx="1">
                  <c:v>92.5</c:v>
                </c:pt>
                <c:pt idx="2">
                  <c:v>99.06</c:v>
                </c:pt>
                <c:pt idx="3">
                  <c:v>123.75</c:v>
                </c:pt>
                <c:pt idx="4">
                  <c:v>50.02</c:v>
                </c:pt>
              </c:numCache>
            </c:numRef>
          </c:val>
        </c:ser>
        <c:dLbls>
          <c:showVal val="1"/>
        </c:dLbls>
        <c:axId val="574159480"/>
        <c:axId val="597907688"/>
      </c:barChart>
      <c:catAx>
        <c:axId val="574159480"/>
        <c:scaling>
          <c:orientation val="minMax"/>
        </c:scaling>
        <c:axPos val="b"/>
        <c:tickLblPos val="nextTo"/>
        <c:crossAx val="597907688"/>
        <c:crosses val="autoZero"/>
        <c:auto val="1"/>
        <c:lblAlgn val="ctr"/>
        <c:lblOffset val="100"/>
      </c:catAx>
      <c:valAx>
        <c:axId val="59790768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Seconds</a:t>
                </a:r>
              </a:p>
            </c:rich>
          </c:tx>
          <c:layout/>
        </c:title>
        <c:numFmt formatCode="General" sourceLinked="1"/>
        <c:tickLblPos val="nextTo"/>
        <c:crossAx val="57415948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D543-04AE-FF48-BD24-260E6B848723}" type="datetimeFigureOut">
              <a:rPr lang="en-US" smtClean="0"/>
              <a:pPr/>
              <a:t>7/19/10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49747-018E-4E47-9F89-F9801376A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df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d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3187"/>
            <a:ext cx="7772400" cy="1470025"/>
          </a:xfrm>
        </p:spPr>
        <p:txBody>
          <a:bodyPr/>
          <a:lstStyle/>
          <a:p>
            <a:r>
              <a:rPr lang="en-US" dirty="0"/>
              <a:t>Logging the Search Self-Efficacy of Amazon Mechanical </a:t>
            </a:r>
            <a:r>
              <a:rPr lang="en-US" dirty="0" err="1"/>
              <a:t>Turkers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46073"/>
            <a:ext cx="6400800" cy="2692727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Henry Feild* (UMass)</a:t>
            </a:r>
          </a:p>
          <a:p>
            <a:r>
              <a:rPr lang="en-US" dirty="0" smtClean="0"/>
              <a:t>Rosie Jones* (</a:t>
            </a:r>
            <a:r>
              <a:rPr lang="en-US" dirty="0" err="1" smtClean="0"/>
              <a:t>Akamai</a:t>
            </a:r>
            <a:r>
              <a:rPr lang="en-US" dirty="0" smtClean="0"/>
              <a:t>)</a:t>
            </a:r>
          </a:p>
          <a:p>
            <a:r>
              <a:rPr lang="en-US" dirty="0" smtClean="0"/>
              <a:t> Robert Miller (MIT)</a:t>
            </a:r>
          </a:p>
          <a:p>
            <a:r>
              <a:rPr lang="en-US" dirty="0" smtClean="0"/>
              <a:t>Rajeev </a:t>
            </a:r>
            <a:r>
              <a:rPr lang="en-US" dirty="0" err="1" smtClean="0"/>
              <a:t>Nayak</a:t>
            </a:r>
            <a:r>
              <a:rPr lang="en-US" dirty="0" smtClean="0"/>
              <a:t> (MIT)</a:t>
            </a:r>
          </a:p>
          <a:p>
            <a:r>
              <a:rPr lang="en-US" dirty="0" smtClean="0"/>
              <a:t>Elizabeth Churchill (Yahoo!)</a:t>
            </a:r>
          </a:p>
          <a:p>
            <a:r>
              <a:rPr lang="en-US" dirty="0" err="1" smtClean="0"/>
              <a:t>Emre</a:t>
            </a:r>
            <a:r>
              <a:rPr lang="en-US" dirty="0" smtClean="0"/>
              <a:t> </a:t>
            </a:r>
            <a:r>
              <a:rPr lang="en-US" dirty="0" err="1" smtClean="0"/>
              <a:t>Velipasaoglu</a:t>
            </a:r>
            <a:r>
              <a:rPr lang="en-US" dirty="0" smtClean="0"/>
              <a:t> (Yahoo!)</a:t>
            </a:r>
          </a:p>
          <a:p>
            <a:endParaRPr lang="en-US" dirty="0" smtClean="0"/>
          </a:p>
          <a:p>
            <a:r>
              <a:rPr lang="en-US" dirty="0" smtClean="0"/>
              <a:t>July 23, 2010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97834" y="6550223"/>
            <a:ext cx="2301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Work done while at Yahoo!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What we’re trying to do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 self-efficacy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Searcher frustration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 Assistance</a:t>
            </a:r>
          </a:p>
          <a:p>
            <a:r>
              <a:rPr lang="en-US" b="1" dirty="0" smtClean="0"/>
              <a:t>AMT – why use it?</a:t>
            </a:r>
          </a:p>
          <a:p>
            <a:r>
              <a:rPr lang="en-US" dirty="0" smtClean="0"/>
              <a:t>Initial experiments</a:t>
            </a:r>
            <a:endParaRPr lang="en-US" dirty="0" smtClean="0"/>
          </a:p>
          <a:p>
            <a:r>
              <a:rPr lang="en-US" dirty="0" smtClean="0"/>
              <a:t>Challenges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AMT – Why use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cover a lot more people</a:t>
            </a:r>
          </a:p>
          <a:p>
            <a:r>
              <a:rPr lang="en-US" dirty="0" smtClean="0"/>
              <a:t>can be more cost effective</a:t>
            </a:r>
          </a:p>
          <a:p>
            <a:r>
              <a:rPr lang="en-US" dirty="0" smtClean="0"/>
              <a:t>easier recruitment</a:t>
            </a:r>
          </a:p>
          <a:p>
            <a:r>
              <a:rPr lang="en-US" dirty="0" smtClean="0"/>
              <a:t>quicker turn-around </a:t>
            </a:r>
          </a:p>
          <a:p>
            <a:pPr lvl="1"/>
            <a:r>
              <a:rPr lang="en-US" dirty="0" smtClean="0"/>
              <a:t>can run it over night</a:t>
            </a:r>
          </a:p>
          <a:p>
            <a:pPr lvl="1"/>
            <a:r>
              <a:rPr lang="en-US" dirty="0" smtClean="0"/>
              <a:t>makes iterative development quick and simple</a:t>
            </a:r>
          </a:p>
          <a:p>
            <a:r>
              <a:rPr lang="en-US" dirty="0" smtClean="0"/>
              <a:t>more diverse than university setting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As of May 2009  </a:t>
            </a:r>
            <a:r>
              <a:rPr lang="en-US" sz="1800" dirty="0" smtClean="0"/>
              <a:t>Ross et al. [CHI 2010]</a:t>
            </a:r>
            <a:endParaRPr lang="en-US" dirty="0" smtClean="0"/>
          </a:p>
          <a:p>
            <a:r>
              <a:rPr lang="en-US" dirty="0" smtClean="0"/>
              <a:t>~ </a:t>
            </a:r>
            <a:r>
              <a:rPr lang="en-US" dirty="0" smtClean="0"/>
              <a:t>40% Bachelors, ~ 20% Graduate</a:t>
            </a:r>
          </a:p>
          <a:p>
            <a:r>
              <a:rPr lang="en-US" dirty="0" smtClean="0"/>
              <a:t>~ 50/50 gender split</a:t>
            </a:r>
          </a:p>
          <a:p>
            <a:r>
              <a:rPr lang="en-US" dirty="0" smtClean="0"/>
              <a:t>56% US, 36% India, 8% other</a:t>
            </a:r>
          </a:p>
          <a:p>
            <a:r>
              <a:rPr lang="en-US" dirty="0" smtClean="0"/>
              <a:t>Maybe diverse  search self-efficacy, too?</a:t>
            </a:r>
          </a:p>
          <a:p>
            <a:pPr lvl="1"/>
            <a:r>
              <a:rPr lang="en-US" dirty="0" smtClean="0"/>
              <a:t>college students have high search self-efficacy (Kelly 2010)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What we’re trying to do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 self-efficacy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Searcher frustration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 Assistance</a:t>
            </a:r>
          </a:p>
          <a:p>
            <a:r>
              <a:rPr lang="en-US" dirty="0" smtClean="0">
                <a:solidFill>
                  <a:srgbClr val="BFBFBF"/>
                </a:solidFill>
              </a:rPr>
              <a:t>AMT – why use it?</a:t>
            </a:r>
          </a:p>
          <a:p>
            <a:r>
              <a:rPr lang="en-US" b="1" dirty="0" smtClean="0"/>
              <a:t>Initial experiments</a:t>
            </a:r>
            <a:endParaRPr lang="en-US" b="1" dirty="0" smtClean="0"/>
          </a:p>
          <a:p>
            <a:r>
              <a:rPr lang="en-US" dirty="0" smtClean="0"/>
              <a:t>Challenges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experiments – Motives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spread of search self-efficacy across </a:t>
            </a:r>
            <a:r>
              <a:rPr lang="en-US" dirty="0" err="1" smtClean="0"/>
              <a:t>Turkers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does price / HIT affect speed and spread?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HIT: search self-efficacy questionnaire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Two versions: </a:t>
            </a:r>
          </a:p>
          <a:p>
            <a:pPr lvl="1"/>
            <a:r>
              <a:rPr lang="en-US" dirty="0" smtClean="0"/>
              <a:t>100 </a:t>
            </a:r>
            <a:r>
              <a:rPr lang="en-US" dirty="0" err="1" smtClean="0"/>
              <a:t>x</a:t>
            </a:r>
            <a:r>
              <a:rPr lang="en-US" dirty="0" smtClean="0"/>
              <a:t> $0.50</a:t>
            </a:r>
          </a:p>
          <a:p>
            <a:pPr lvl="1"/>
            <a:r>
              <a:rPr lang="en-US" dirty="0" smtClean="0"/>
              <a:t>100 </a:t>
            </a:r>
            <a:r>
              <a:rPr lang="en-US" dirty="0" err="1" smtClean="0"/>
              <a:t>x</a:t>
            </a:r>
            <a:r>
              <a:rPr lang="en-US" dirty="0" smtClean="0"/>
              <a:t> $0.05</a:t>
            </a:r>
          </a:p>
          <a:p>
            <a:pPr lvl="1"/>
            <a:r>
              <a:rPr lang="en-US" dirty="0" smtClean="0"/>
              <a:t>released at 8:30pm </a:t>
            </a:r>
            <a:br>
              <a:rPr lang="en-US" dirty="0" smtClean="0"/>
            </a:br>
            <a:r>
              <a:rPr lang="en-US" dirty="0" smtClean="0"/>
              <a:t>on two Mondays in </a:t>
            </a:r>
            <a:br>
              <a:rPr lang="en-US" dirty="0" smtClean="0"/>
            </a:br>
            <a:r>
              <a:rPr lang="en-US" dirty="0" smtClean="0"/>
              <a:t>June</a:t>
            </a:r>
          </a:p>
          <a:p>
            <a:endParaRPr lang="en-US" dirty="0" smtClean="0"/>
          </a:p>
        </p:txBody>
      </p:sp>
      <p:pic>
        <p:nvPicPr>
          <p:cNvPr id="5" name="Picture 4" descr="questionnai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6882" y="2176623"/>
            <a:ext cx="5080164" cy="4327794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7910764" y="6135085"/>
            <a:ext cx="1136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self-efficacy spread</a:t>
            </a:r>
            <a:endParaRPr lang="en-US" dirty="0"/>
          </a:p>
        </p:txBody>
      </p:sp>
      <p:pic>
        <p:nvPicPr>
          <p:cNvPr id="4" name="Picture 3" descr="selfEfficacyBoxplot_05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419000" y="1872857"/>
            <a:ext cx="5137750" cy="4495531"/>
          </a:xfrm>
          <a:prstGeom prst="rect">
            <a:avLst/>
          </a:prstGeom>
        </p:spPr>
      </p:pic>
      <p:pic>
        <p:nvPicPr>
          <p:cNvPr id="5" name="Picture 4" descr="selfEfficacyBoxplot_50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-174177" y="1883266"/>
            <a:ext cx="5110732" cy="44718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67556" y="1859628"/>
            <a:ext cx="2449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$0.50 / questionnaire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24111" y="1883267"/>
            <a:ext cx="2449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$0.05 / questionnaire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for all 100 </a:t>
            </a:r>
            <a:r>
              <a:rPr lang="en-US" dirty="0" err="1" smtClean="0"/>
              <a:t>HITs</a:t>
            </a:r>
            <a:r>
              <a:rPr lang="en-US" dirty="0" smtClean="0"/>
              <a:t> to be accepted 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03200" y="1174750"/>
          <a:ext cx="8940800" cy="568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complete questionnaire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417637"/>
          <a:ext cx="8229600" cy="5213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Hourly wage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58875" y="1476375"/>
          <a:ext cx="6889749" cy="2017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583"/>
                <a:gridCol w="2296583"/>
                <a:gridCol w="2296583"/>
              </a:tblGrid>
              <a:tr h="65995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HIT</a:t>
                      </a:r>
                      <a:r>
                        <a:rPr lang="en-US" sz="2400" baseline="0" dirty="0" smtClean="0"/>
                        <a:t> version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Median completion</a:t>
                      </a:r>
                      <a:r>
                        <a:rPr lang="en-US" sz="2400" baseline="0" dirty="0" smtClean="0"/>
                        <a:t> time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Median hourly</a:t>
                      </a:r>
                      <a:r>
                        <a:rPr lang="en-US" sz="2400" baseline="0" dirty="0" smtClean="0"/>
                        <a:t> wage</a:t>
                      </a:r>
                      <a:endParaRPr lang="en-US" sz="2400" dirty="0"/>
                    </a:p>
                  </a:txBody>
                  <a:tcPr/>
                </a:tc>
              </a:tr>
              <a:tr h="54654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$0.50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117.5</a:t>
                      </a:r>
                      <a:r>
                        <a:rPr lang="en-US" sz="2400" baseline="0" dirty="0" smtClean="0"/>
                        <a:t> seconds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$15.31 </a:t>
                      </a:r>
                      <a:endParaRPr lang="en-US" sz="2400" dirty="0"/>
                    </a:p>
                  </a:txBody>
                  <a:tcPr/>
                </a:tc>
              </a:tr>
              <a:tr h="64817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$0.05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92.5 seconds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$1.95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Freeform 11"/>
          <p:cNvSpPr/>
          <p:nvPr/>
        </p:nvSpPr>
        <p:spPr>
          <a:xfrm>
            <a:off x="1542521" y="3365500"/>
            <a:ext cx="2029354" cy="1111250"/>
          </a:xfrm>
          <a:custGeom>
            <a:avLst/>
            <a:gdLst>
              <a:gd name="connsiteX0" fmla="*/ 2029354 w 2029354"/>
              <a:gd name="connsiteY0" fmla="*/ 1111250 h 1111250"/>
              <a:gd name="connsiteX1" fmla="*/ 330729 w 2029354"/>
              <a:gd name="connsiteY1" fmla="*/ 889000 h 1111250"/>
              <a:gd name="connsiteX2" fmla="*/ 44979 w 2029354"/>
              <a:gd name="connsiteY2" fmla="*/ 0 h 111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29354" h="1111250">
                <a:moveTo>
                  <a:pt x="2029354" y="1111250"/>
                </a:moveTo>
                <a:cubicBezTo>
                  <a:pt x="1345406" y="1092729"/>
                  <a:pt x="661458" y="1074208"/>
                  <a:pt x="330729" y="889000"/>
                </a:cubicBezTo>
                <a:cubicBezTo>
                  <a:pt x="0" y="703792"/>
                  <a:pt x="22489" y="351896"/>
                  <a:pt x="44979" y="0"/>
                </a:cubicBezTo>
              </a:path>
            </a:pathLst>
          </a:cu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71875" y="4238625"/>
            <a:ext cx="4476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Gave a bonus of $0.17 – raises median wage to:  </a:t>
            </a:r>
            <a:r>
              <a:rPr lang="en-US" sz="2400" b="1" dirty="0" smtClean="0">
                <a:solidFill>
                  <a:srgbClr val="008000"/>
                </a:solidFill>
              </a:rPr>
              <a:t>$8.55</a:t>
            </a:r>
            <a:r>
              <a:rPr lang="en-US" sz="2400" b="1" dirty="0" smtClean="0"/>
              <a:t> </a:t>
            </a:r>
            <a:r>
              <a:rPr lang="en-US" sz="2400" dirty="0" smtClean="0"/>
              <a:t>/ hour 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897" y="-88186"/>
            <a:ext cx="86868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Imagine </a:t>
            </a:r>
            <a:r>
              <a:rPr lang="en-US" sz="3200" dirty="0" smtClean="0"/>
              <a:t>you </a:t>
            </a:r>
            <a:r>
              <a:rPr lang="en-US" sz="3200" dirty="0" smtClean="0"/>
              <a:t>are frustrated searching </a:t>
            </a:r>
            <a:r>
              <a:rPr lang="en-US" sz="3200" i="1" dirty="0" smtClean="0"/>
              <a:t>and</a:t>
            </a:r>
            <a:r>
              <a:rPr lang="en-US" sz="3200" dirty="0" smtClean="0"/>
              <a:t> think you are a good searcher...</a:t>
            </a:r>
            <a:endParaRPr lang="en-US" sz="3200" dirty="0"/>
          </a:p>
        </p:txBody>
      </p:sp>
      <p:pic>
        <p:nvPicPr>
          <p:cNvPr id="4" name="Picture 3" descr="yahooScreensho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897" y="1124487"/>
            <a:ext cx="8800032" cy="54889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33376" y="3254412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98507" y="3980058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7384" y="4835284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0682" y="5729383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997460" y="1703988"/>
            <a:ext cx="1971003" cy="1031925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300633" y="3882739"/>
            <a:ext cx="865131" cy="546031"/>
          </a:xfrm>
          <a:prstGeom prst="roundRect">
            <a:avLst/>
          </a:prstGeom>
          <a:noFill/>
          <a:ln w="5715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100810" y="5618834"/>
            <a:ext cx="865131" cy="546031"/>
          </a:xfrm>
          <a:prstGeom prst="roundRect">
            <a:avLst/>
          </a:prstGeom>
          <a:noFill/>
          <a:ln w="57150" cap="flat" cmpd="sng" algn="ctr">
            <a:solidFill>
              <a:srgbClr val="21596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300633" y="4769134"/>
            <a:ext cx="865131" cy="546031"/>
          </a:xfrm>
          <a:prstGeom prst="roundRect">
            <a:avLst/>
          </a:prstGeom>
          <a:noFill/>
          <a:ln w="57150" cap="flat" cmpd="sng" algn="ctr">
            <a:solidFill>
              <a:srgbClr val="21596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395818" y="3201492"/>
            <a:ext cx="865131" cy="546031"/>
          </a:xfrm>
          <a:prstGeom prst="roundRect">
            <a:avLst/>
          </a:prstGeom>
          <a:noFill/>
          <a:ln w="57150" cap="flat" cmpd="sng" algn="ctr">
            <a:solidFill>
              <a:srgbClr val="21596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What we’re trying to do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 self-efficacy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Searcher frustration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 Assistance</a:t>
            </a:r>
          </a:p>
          <a:p>
            <a:r>
              <a:rPr lang="en-US" dirty="0" smtClean="0">
                <a:solidFill>
                  <a:srgbClr val="BFBFBF"/>
                </a:solidFill>
              </a:rPr>
              <a:t>AMT – why use it?</a:t>
            </a:r>
          </a:p>
          <a:p>
            <a:r>
              <a:rPr lang="en-US" dirty="0" smtClean="0">
                <a:solidFill>
                  <a:srgbClr val="BFBFBF"/>
                </a:solidFill>
              </a:rPr>
              <a:t>Initial experiments</a:t>
            </a:r>
            <a:endParaRPr lang="en-US" dirty="0" smtClean="0">
              <a:solidFill>
                <a:srgbClr val="BFBFBF"/>
              </a:solidFill>
            </a:endParaRPr>
          </a:p>
          <a:p>
            <a:r>
              <a:rPr lang="en-US" b="1" dirty="0" smtClean="0"/>
              <a:t>Challenges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Search self-efficacy scale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to ask positive </a:t>
            </a:r>
            <a:r>
              <a:rPr lang="en-US" i="1" dirty="0" smtClean="0"/>
              <a:t>and </a:t>
            </a:r>
            <a:r>
              <a:rPr lang="en-US" dirty="0" smtClean="0"/>
              <a:t>negative versions of queries</a:t>
            </a:r>
          </a:p>
          <a:p>
            <a:pPr lvl="1"/>
            <a:r>
              <a:rPr lang="en-US" dirty="0" smtClean="0"/>
              <a:t>allows us to check if users are paying attention</a:t>
            </a:r>
          </a:p>
          <a:p>
            <a:pPr lvl="1"/>
            <a:r>
              <a:rPr lang="en-US" dirty="0" smtClean="0"/>
              <a:t>inconsistent results raise a poor-quality flag</a:t>
            </a:r>
          </a:p>
          <a:p>
            <a:pPr lvl="1"/>
            <a:r>
              <a:rPr lang="en-US" dirty="0" smtClean="0"/>
              <a:t>could ask both versions of each question</a:t>
            </a:r>
          </a:p>
          <a:p>
            <a:pPr lvl="2"/>
            <a:r>
              <a:rPr lang="en-US" dirty="0" smtClean="0"/>
              <a:t>very long – 26 questions</a:t>
            </a:r>
          </a:p>
          <a:p>
            <a:pPr lvl="1"/>
            <a:r>
              <a:rPr lang="en-US" dirty="0" smtClean="0"/>
              <a:t>could make half positive, half negative</a:t>
            </a:r>
          </a:p>
          <a:p>
            <a:pPr lvl="2"/>
            <a:r>
              <a:rPr lang="en-US" dirty="0" smtClean="0"/>
              <a:t>keeps questionnaire a manageable size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study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reducing length and complexity of </a:t>
            </a:r>
            <a:r>
              <a:rPr lang="en-US" dirty="0" smtClean="0"/>
              <a:t>stages</a:t>
            </a:r>
          </a:p>
          <a:p>
            <a:pPr lvl="1"/>
            <a:r>
              <a:rPr lang="en-US" dirty="0" smtClean="0"/>
              <a:t>may be too big to overcome for this study</a:t>
            </a:r>
            <a:endParaRPr lang="en-US" dirty="0" smtClean="0"/>
          </a:p>
          <a:p>
            <a:r>
              <a:rPr lang="en-US" dirty="0" smtClean="0"/>
              <a:t>pricing</a:t>
            </a:r>
          </a:p>
          <a:p>
            <a:pPr lvl="1"/>
            <a:r>
              <a:rPr lang="en-US" dirty="0" smtClean="0"/>
              <a:t>need a sufficient incentive for </a:t>
            </a:r>
            <a:r>
              <a:rPr lang="en-US" dirty="0" err="1" smtClean="0"/>
              <a:t>Turkers</a:t>
            </a:r>
            <a:r>
              <a:rPr lang="en-US" dirty="0" smtClean="0"/>
              <a:t> to spend so much time</a:t>
            </a:r>
          </a:p>
          <a:p>
            <a:r>
              <a:rPr lang="en-US" dirty="0" smtClean="0"/>
              <a:t>quality – what’s the cost?</a:t>
            </a:r>
          </a:p>
          <a:p>
            <a:pPr lvl="1"/>
            <a:r>
              <a:rPr lang="en-US" dirty="0" smtClean="0"/>
              <a:t>is Turk a reliable source for this kind of study?</a:t>
            </a:r>
          </a:p>
          <a:p>
            <a:pPr lvl="2"/>
            <a:r>
              <a:rPr lang="en-US" dirty="0" smtClean="0"/>
              <a:t>what is the truthfulness of a </a:t>
            </a:r>
            <a:r>
              <a:rPr lang="en-US" dirty="0" err="1" smtClean="0"/>
              <a:t>Turker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can we do anything to improve truthfulness?</a:t>
            </a:r>
          </a:p>
          <a:p>
            <a:pPr lvl="1"/>
            <a:r>
              <a:rPr lang="en-US" dirty="0" smtClean="0"/>
              <a:t>what impact will “unreliable” data have on the results?</a:t>
            </a:r>
          </a:p>
          <a:p>
            <a:pPr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Is AMT exploitive?</a:t>
            </a:r>
          </a:p>
          <a:p>
            <a:pPr lvl="1"/>
            <a:r>
              <a:rPr lang="en-US" dirty="0" smtClean="0"/>
              <a:t>is it just piece work? </a:t>
            </a:r>
            <a:r>
              <a:rPr lang="en-US" sz="1800" dirty="0" smtClean="0"/>
              <a:t>[</a:t>
            </a:r>
            <a:r>
              <a:rPr lang="en-US" sz="1800" dirty="0" err="1" smtClean="0"/>
              <a:t>Mieszkowski</a:t>
            </a:r>
            <a:r>
              <a:rPr lang="en-US" sz="1800" dirty="0" smtClean="0"/>
              <a:t> 2006]</a:t>
            </a:r>
            <a:endParaRPr lang="en-US" dirty="0" smtClean="0"/>
          </a:p>
          <a:p>
            <a:pPr lvl="1"/>
            <a:r>
              <a:rPr lang="en-US" dirty="0" smtClean="0"/>
              <a:t>maybe paying less than minimum wage</a:t>
            </a:r>
          </a:p>
          <a:p>
            <a:pPr lvl="2"/>
            <a:r>
              <a:rPr lang="en-US" dirty="0" smtClean="0"/>
              <a:t>this could be true in non-AMT studies, too</a:t>
            </a:r>
          </a:p>
          <a:p>
            <a:pPr lvl="2"/>
            <a:r>
              <a:rPr lang="en-US" dirty="0" smtClean="0"/>
              <a:t>AMT allows bonuses</a:t>
            </a:r>
          </a:p>
          <a:p>
            <a:pPr lvl="3"/>
            <a:r>
              <a:rPr lang="en-US" dirty="0" smtClean="0"/>
              <a:t>can be used to increase payment based on median time to complete HIT across </a:t>
            </a:r>
            <a:r>
              <a:rPr lang="en-US" dirty="0" err="1" smtClean="0"/>
              <a:t>Turkers</a:t>
            </a:r>
            <a:endParaRPr lang="en-US" dirty="0" smtClean="0"/>
          </a:p>
          <a:p>
            <a:pPr lvl="3"/>
            <a:r>
              <a:rPr lang="en-US" dirty="0" smtClean="0"/>
              <a:t>...but you don’t know exactly where that money is going</a:t>
            </a:r>
          </a:p>
          <a:p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no control over the </a:t>
            </a:r>
            <a:r>
              <a:rPr lang="en-US" dirty="0" err="1" smtClean="0"/>
              <a:t>Turkers</a:t>
            </a:r>
            <a:r>
              <a:rPr lang="en-US" dirty="0" smtClean="0"/>
              <a:t>’ environment</a:t>
            </a:r>
          </a:p>
          <a:p>
            <a:pPr lvl="1"/>
            <a:r>
              <a:rPr lang="en-US" dirty="0" smtClean="0"/>
              <a:t>trust in AMT </a:t>
            </a:r>
            <a:r>
              <a:rPr lang="en-US" dirty="0" smtClean="0"/>
              <a:t>not necessarily the</a:t>
            </a:r>
            <a:r>
              <a:rPr lang="en-US" dirty="0" smtClean="0"/>
              <a:t> trust you’d have with an outsourcing firm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thanks to Diane Kelly for providing us with the search self-efficacy scale and commenting on the paper.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ahooScreensho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897" y="1124487"/>
            <a:ext cx="8800032" cy="54889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33376" y="3254412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98507" y="3980058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37384" y="4835284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BFBFB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0682" y="5729383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997460" y="1703988"/>
            <a:ext cx="1971003" cy="1031925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300633" y="3882739"/>
            <a:ext cx="865131" cy="546031"/>
          </a:xfrm>
          <a:prstGeom prst="roundRect">
            <a:avLst/>
          </a:prstGeom>
          <a:noFill/>
          <a:ln w="5715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100810" y="5618834"/>
            <a:ext cx="865131" cy="546031"/>
          </a:xfrm>
          <a:prstGeom prst="roundRect">
            <a:avLst/>
          </a:prstGeom>
          <a:noFill/>
          <a:ln w="57150" cap="flat" cmpd="sng" algn="ctr">
            <a:solidFill>
              <a:srgbClr val="21596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300633" y="4769134"/>
            <a:ext cx="865131" cy="546031"/>
          </a:xfrm>
          <a:prstGeom prst="roundRect">
            <a:avLst/>
          </a:prstGeom>
          <a:noFill/>
          <a:ln w="57150" cap="flat" cmpd="sng" algn="ctr">
            <a:solidFill>
              <a:srgbClr val="21596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395818" y="3201492"/>
            <a:ext cx="865131" cy="546031"/>
          </a:xfrm>
          <a:prstGeom prst="roundRect">
            <a:avLst/>
          </a:prstGeom>
          <a:noFill/>
          <a:ln w="57150" cap="flat" cmpd="sng" algn="ctr">
            <a:solidFill>
              <a:srgbClr val="21596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36897" y="-88186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3200" dirty="0" smtClean="0"/>
              <a:t>Imagine you are frustrated searching </a:t>
            </a:r>
            <a:r>
              <a:rPr lang="en-US" sz="3200" i="1" dirty="0" smtClean="0"/>
              <a:t>and</a:t>
            </a:r>
            <a:r>
              <a:rPr lang="en-US" sz="3200" dirty="0" smtClean="0"/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think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you area </a:t>
            </a:r>
            <a:r>
              <a:rPr kumimoji="0" lang="en-US" sz="32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good</a:t>
            </a:r>
            <a:r>
              <a:rPr kumimoji="0" lang="en-US" sz="3200" b="0" i="0" u="non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0" i="0" u="non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searcher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...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00302" y="208360"/>
            <a:ext cx="1449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mic Sans MS"/>
                <a:cs typeface="Comic Sans MS"/>
              </a:rPr>
              <a:t>bad</a:t>
            </a:r>
            <a:endParaRPr lang="en-US" sz="28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we’re trying to do</a:t>
            </a:r>
          </a:p>
          <a:p>
            <a:pPr lvl="1"/>
            <a:r>
              <a:rPr lang="en-US" dirty="0" smtClean="0"/>
              <a:t>Search self-efficacy</a:t>
            </a:r>
          </a:p>
          <a:p>
            <a:pPr lvl="1"/>
            <a:r>
              <a:rPr lang="en-US" dirty="0" smtClean="0"/>
              <a:t>Searcher frustration</a:t>
            </a:r>
          </a:p>
          <a:p>
            <a:pPr lvl="1"/>
            <a:r>
              <a:rPr lang="en-US" dirty="0" smtClean="0"/>
              <a:t>Search Assistance</a:t>
            </a:r>
          </a:p>
          <a:p>
            <a:r>
              <a:rPr lang="en-US" dirty="0" smtClean="0"/>
              <a:t>AMT – why use it?</a:t>
            </a:r>
          </a:p>
          <a:p>
            <a:r>
              <a:rPr lang="en-US" dirty="0" smtClean="0"/>
              <a:t>Initial experiments</a:t>
            </a:r>
            <a:endParaRPr lang="en-US" dirty="0" smtClean="0"/>
          </a:p>
          <a:p>
            <a:r>
              <a:rPr lang="en-US" dirty="0" smtClean="0"/>
              <a:t>Challenges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we’re trying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relationships exist between:</a:t>
            </a:r>
          </a:p>
          <a:p>
            <a:pPr lvl="1"/>
            <a:r>
              <a:rPr lang="en-US" dirty="0" smtClean="0"/>
              <a:t>a user’s </a:t>
            </a:r>
            <a:r>
              <a:rPr lang="en-US" b="1" dirty="0" smtClean="0"/>
              <a:t>search self-efficacy</a:t>
            </a:r>
            <a:r>
              <a:rPr lang="en-US" dirty="0" smtClean="0"/>
              <a:t>,</a:t>
            </a:r>
            <a:endParaRPr lang="en-US" b="1" dirty="0" smtClean="0"/>
          </a:p>
          <a:p>
            <a:pPr lvl="1"/>
            <a:r>
              <a:rPr lang="en-US" dirty="0" smtClean="0"/>
              <a:t>their current level of </a:t>
            </a:r>
            <a:r>
              <a:rPr lang="en-US" b="1" dirty="0" smtClean="0"/>
              <a:t>search frustration</a:t>
            </a:r>
            <a:r>
              <a:rPr lang="en-US" dirty="0" smtClean="0"/>
              <a:t>,</a:t>
            </a:r>
            <a:endParaRPr lang="en-US" b="1" dirty="0" smtClean="0"/>
          </a:p>
          <a:p>
            <a:pPr lvl="1"/>
            <a:r>
              <a:rPr lang="en-US" dirty="0" smtClean="0"/>
              <a:t>and what </a:t>
            </a:r>
            <a:r>
              <a:rPr lang="en-US" b="1" dirty="0" smtClean="0"/>
              <a:t>search assistance</a:t>
            </a:r>
            <a:r>
              <a:rPr lang="en-US" dirty="0" smtClean="0"/>
              <a:t> they find most helpful</a:t>
            </a:r>
            <a:endParaRPr lang="en-US" b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self-efficacy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good of a searcher one perceives themselves to be</a:t>
            </a:r>
          </a:p>
          <a:p>
            <a:r>
              <a:rPr lang="en-US" dirty="0" smtClean="0"/>
              <a:t>measured using a scale</a:t>
            </a:r>
          </a:p>
          <a:p>
            <a:r>
              <a:rPr lang="en-US" dirty="0" smtClean="0"/>
              <a:t>related work: Diane Kelly</a:t>
            </a:r>
            <a:r>
              <a:rPr lang="en-US" dirty="0" smtClean="0"/>
              <a:t> </a:t>
            </a:r>
            <a:r>
              <a:rPr lang="en-US" sz="2000" dirty="0" smtClean="0"/>
              <a:t>[Tech </a:t>
            </a:r>
            <a:r>
              <a:rPr lang="en-US" sz="2000" dirty="0" smtClean="0"/>
              <a:t>report, </a:t>
            </a:r>
            <a:r>
              <a:rPr lang="en-US" sz="2000" dirty="0" smtClean="0"/>
              <a:t>2010]</a:t>
            </a:r>
            <a:endParaRPr lang="en-US" dirty="0" smtClean="0"/>
          </a:p>
          <a:p>
            <a:pPr lvl="1"/>
            <a:r>
              <a:rPr lang="en-US" dirty="0" smtClean="0"/>
              <a:t>I can...</a:t>
            </a:r>
          </a:p>
          <a:p>
            <a:pPr lvl="2"/>
            <a:r>
              <a:rPr lang="en-US" dirty="0"/>
              <a:t>Find articles similar in quality to those obtained by </a:t>
            </a:r>
            <a:r>
              <a:rPr lang="en-US" dirty="0" smtClean="0"/>
              <a:t>a professional searcher.</a:t>
            </a:r>
          </a:p>
          <a:p>
            <a:pPr lvl="2"/>
            <a:r>
              <a:rPr lang="en-US" dirty="0" smtClean="0"/>
              <a:t>Devise </a:t>
            </a:r>
            <a:r>
              <a:rPr lang="en-US" dirty="0"/>
              <a:t>a query which will result in a very small </a:t>
            </a:r>
            <a:r>
              <a:rPr lang="en-US" dirty="0" smtClean="0"/>
              <a:t>percentage </a:t>
            </a:r>
            <a:r>
              <a:rPr lang="en-US" dirty="0"/>
              <a:t>of irrelevant items on my list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...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Searcher Frustration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frustrated a user is while searching for an information need</a:t>
            </a:r>
          </a:p>
          <a:p>
            <a:r>
              <a:rPr lang="en-US" dirty="0" smtClean="0"/>
              <a:t>measured using a scale</a:t>
            </a:r>
          </a:p>
          <a:p>
            <a:r>
              <a:rPr lang="en-US" dirty="0"/>
              <a:t>e</a:t>
            </a:r>
            <a:r>
              <a:rPr lang="en-US" dirty="0" smtClean="0"/>
              <a:t>xample:</a:t>
            </a:r>
          </a:p>
          <a:p>
            <a:pPr lvl="1"/>
            <a:r>
              <a:rPr lang="en-US" dirty="0" smtClean="0"/>
              <a:t>What was the best selling TV model in 2008?</a:t>
            </a:r>
          </a:p>
          <a:p>
            <a:pPr lvl="2"/>
            <a:r>
              <a:rPr lang="en-US" dirty="0" smtClean="0"/>
              <a:t>television set sales 2008</a:t>
            </a:r>
          </a:p>
          <a:p>
            <a:pPr lvl="2"/>
            <a:r>
              <a:rPr lang="en-US" dirty="0" smtClean="0"/>
              <a:t>“television set” sales 2008</a:t>
            </a:r>
          </a:p>
          <a:p>
            <a:pPr lvl="2"/>
            <a:r>
              <a:rPr lang="en-US" dirty="0" smtClean="0"/>
              <a:t>“television” sales 2008 </a:t>
            </a:r>
          </a:p>
          <a:p>
            <a:pPr lvl="2"/>
            <a:r>
              <a:rPr lang="en-US" dirty="0" err="1" smtClean="0"/>
              <a:t>google</a:t>
            </a:r>
            <a:r>
              <a:rPr lang="en-US" dirty="0" smtClean="0"/>
              <a:t> trends </a:t>
            </a:r>
          </a:p>
          <a:p>
            <a:pPr lvl="2"/>
            <a:r>
              <a:rPr lang="en-US" dirty="0" smtClean="0"/>
              <a:t>“television” sales statistics 2008 </a:t>
            </a:r>
            <a:endParaRPr lang="en-US" dirty="0"/>
          </a:p>
        </p:txBody>
      </p:sp>
      <p:sp>
        <p:nvSpPr>
          <p:cNvPr id="4" name="Left Arrow 3"/>
          <p:cNvSpPr/>
          <p:nvPr/>
        </p:nvSpPr>
        <p:spPr bwMode="auto">
          <a:xfrm>
            <a:off x="5369996" y="5106946"/>
            <a:ext cx="762000" cy="304800"/>
          </a:xfrm>
          <a:prstGeom prst="lef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neva" pitchFamily="-10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08196" y="4954546"/>
            <a:ext cx="2209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user got frustrated starting here</a:t>
            </a:r>
            <a:endParaRPr lang="en-US" sz="16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Assistance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tool that assists with search</a:t>
            </a:r>
          </a:p>
          <a:p>
            <a:r>
              <a:rPr lang="en-US" dirty="0"/>
              <a:t>e</a:t>
            </a:r>
            <a:r>
              <a:rPr lang="en-US" dirty="0" smtClean="0"/>
              <a:t>xamples:</a:t>
            </a:r>
          </a:p>
          <a:p>
            <a:pPr lvl="1"/>
            <a:r>
              <a:rPr lang="en-US" dirty="0" smtClean="0"/>
              <a:t>suggest as you type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query suggestions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relevance feedback</a:t>
            </a:r>
            <a:endParaRPr lang="en-US" dirty="0"/>
          </a:p>
        </p:txBody>
      </p:sp>
      <p:pic>
        <p:nvPicPr>
          <p:cNvPr id="4" name="Picture 3" descr="yahooScreenshot.png"/>
          <p:cNvPicPr>
            <a:picLocks noChangeAspect="1"/>
          </p:cNvPicPr>
          <p:nvPr/>
        </p:nvPicPr>
        <p:blipFill>
          <a:blip r:embed="rId2"/>
          <a:srcRect l="21218" t="84183" r="17407"/>
          <a:stretch>
            <a:fillRect/>
          </a:stretch>
        </p:blipFill>
        <p:spPr>
          <a:xfrm>
            <a:off x="2580139" y="5914949"/>
            <a:ext cx="5401086" cy="8681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56835" y="5914949"/>
            <a:ext cx="634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BFBFBF"/>
                </a:solidFill>
                <a:latin typeface="Zapf Dingbats"/>
                <a:ea typeface="Zapf Dingbats"/>
                <a:cs typeface="Zapf Dingbats"/>
              </a:rPr>
              <a:t>✗</a:t>
            </a:r>
            <a:r>
              <a:rPr lang="en-US" dirty="0" smtClean="0">
                <a:solidFill>
                  <a:srgbClr val="BFBFBF"/>
                </a:solidFill>
              </a:rPr>
              <a:t>  </a:t>
            </a:r>
            <a:r>
              <a:rPr lang="en-US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dirty="0">
              <a:solidFill>
                <a:srgbClr val="008000"/>
              </a:solidFill>
            </a:endParaRPr>
          </a:p>
        </p:txBody>
      </p:sp>
      <p:pic>
        <p:nvPicPr>
          <p:cNvPr id="9" name="Picture 8" descr="yahooSAY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9703" y="2980159"/>
            <a:ext cx="4526900" cy="1078116"/>
          </a:xfrm>
          <a:prstGeom prst="rect">
            <a:avLst/>
          </a:prstGeom>
        </p:spPr>
      </p:pic>
      <p:pic>
        <p:nvPicPr>
          <p:cNvPr id="10" name="Picture 9" descr="yahooRelatedConcept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6751" y="4619448"/>
            <a:ext cx="5756835" cy="998230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144611" y="4924025"/>
            <a:ext cx="3412599" cy="745485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platform</a:t>
            </a:r>
            <a:endParaRPr lang="en-US" dirty="0"/>
          </a:p>
        </p:txBody>
      </p:sp>
      <p:pic>
        <p:nvPicPr>
          <p:cNvPr id="4" name="Picture 3" descr="fafseScreensh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1459139"/>
            <a:ext cx="8921750" cy="49866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43.3|0.5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43.3|0.5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5.1|3.5|3.6"/>
</p:tagLst>
</file>

<file path=ppt/tags/tag4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.9|5.3|1.5"/>
</p:tagLst>
</file>

<file path=ppt/tags/tag5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1.2|3.4|1.6|11.1"/>
</p:tagLst>
</file>

<file path=ppt/tags/tag6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2.6"/>
</p:tagLst>
</file>

<file path=ppt/tags/tag7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IMING" val="|0.7|0.9|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5600</TotalTime>
  <Words>850</Words>
  <Application>Microsoft Macintosh PowerPoint</Application>
  <PresentationFormat>On-screen Show (4:3)</PresentationFormat>
  <Paragraphs>160</Paragraphs>
  <Slides>24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Logging the Search Self-Efficacy of Amazon Mechanical Turkers</vt:lpstr>
      <vt:lpstr>Imagine you are frustrated searching and think you are a good searcher...</vt:lpstr>
      <vt:lpstr>Slide 3</vt:lpstr>
      <vt:lpstr>Outline</vt:lpstr>
      <vt:lpstr>What we’re trying to do</vt:lpstr>
      <vt:lpstr>Search self-efficacy</vt:lpstr>
      <vt:lpstr>Searcher Frustration</vt:lpstr>
      <vt:lpstr>Search Assistance</vt:lpstr>
      <vt:lpstr>Study platform</vt:lpstr>
      <vt:lpstr>Outline</vt:lpstr>
      <vt:lpstr>AMT – Why use it?</vt:lpstr>
      <vt:lpstr>Diversity</vt:lpstr>
      <vt:lpstr>Outline</vt:lpstr>
      <vt:lpstr>Initial experiments – Motives</vt:lpstr>
      <vt:lpstr>HIT</vt:lpstr>
      <vt:lpstr>Search self-efficacy spread</vt:lpstr>
      <vt:lpstr>Time for all 100 HITs to be accepted </vt:lpstr>
      <vt:lpstr>Time to complete questionnaire</vt:lpstr>
      <vt:lpstr>Hourly wage</vt:lpstr>
      <vt:lpstr>Outline</vt:lpstr>
      <vt:lpstr>Search self-efficacy scale challenges</vt:lpstr>
      <vt:lpstr>Other study challenges</vt:lpstr>
      <vt:lpstr>Ethics</vt:lpstr>
      <vt:lpstr>Slide 24</vt:lpstr>
    </vt:vector>
  </TitlesOfParts>
  <Company>Yahoo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Logging the Search Self-Efficacy of Amazon Mechanical Turkers</dc:title>
  <dc:creator>Henry Feild</dc:creator>
  <cp:lastModifiedBy>Henry Feild</cp:lastModifiedBy>
  <cp:revision>38</cp:revision>
  <dcterms:created xsi:type="dcterms:W3CDTF">2010-07-19T14:35:34Z</dcterms:created>
  <dcterms:modified xsi:type="dcterms:W3CDTF">2010-07-23T05:43:15Z</dcterms:modified>
</cp:coreProperties>
</file>