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notesSlides/notesSlide12.xml" ContentType="application/vnd.openxmlformats-officedocument.presentationml.notesSlide+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Override PartName="/ppt/notesSlides/notesSlide24.xml" ContentType="application/vnd.openxmlformats-officedocument.presentationml.notes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Default Extension="pdf" ContentType="application/pdf"/>
  <Override PartName="/ppt/notesSlides/notesSlide6.xml" ContentType="application/vnd.openxmlformats-officedocument.presentationml.notesSlide+xml"/>
  <Override PartName="/ppt/notesSlides/notesSlide21.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22.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notesSlides/notesSlide2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8"/>
  </p:notesMasterIdLst>
  <p:sldIdLst>
    <p:sldId id="256" r:id="rId2"/>
    <p:sldId id="257" r:id="rId3"/>
    <p:sldId id="271" r:id="rId4"/>
    <p:sldId id="272" r:id="rId5"/>
    <p:sldId id="288" r:id="rId6"/>
    <p:sldId id="258" r:id="rId7"/>
    <p:sldId id="273" r:id="rId8"/>
    <p:sldId id="274" r:id="rId9"/>
    <p:sldId id="275" r:id="rId10"/>
    <p:sldId id="276" r:id="rId11"/>
    <p:sldId id="278" r:id="rId12"/>
    <p:sldId id="279" r:id="rId13"/>
    <p:sldId id="287" r:id="rId14"/>
    <p:sldId id="291" r:id="rId15"/>
    <p:sldId id="285" r:id="rId16"/>
    <p:sldId id="264" r:id="rId17"/>
    <p:sldId id="283" r:id="rId18"/>
    <p:sldId id="284" r:id="rId19"/>
    <p:sldId id="266" r:id="rId20"/>
    <p:sldId id="267" r:id="rId21"/>
    <p:sldId id="282" r:id="rId22"/>
    <p:sldId id="277" r:id="rId23"/>
    <p:sldId id="265" r:id="rId24"/>
    <p:sldId id="289" r:id="rId25"/>
    <p:sldId id="286" r:id="rId26"/>
    <p:sldId id="29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8025AC"/>
    <a:srgbClr val="78F8A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00" d="100"/>
          <a:sy n="100" d="100"/>
        </p:scale>
        <p:origin x="-584" y="-8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5035F6-2856-5243-B27A-A76B85D3ED11}" type="datetimeFigureOut">
              <a:rPr lang="en-US" smtClean="0"/>
              <a:pPr/>
              <a:t>7/25/11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B84991-2839-9043-B81B-F12C3B0CE6D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Introduce</a:t>
            </a:r>
            <a:r>
              <a:rPr lang="en-US" baseline="0" dirty="0" smtClean="0"/>
              <a:t> the centralized logging and mining model: server side and client side logging.</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Anonymous because we don’t know the source of any artifact;</a:t>
            </a:r>
            <a:r>
              <a:rPr lang="en-US" baseline="0" dirty="0" smtClean="0"/>
              <a:t> private because we don’t know that two artifacts came from the same source, nor do we know know the contents of artifacts that are insufficiently supported.</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advantages of </a:t>
            </a:r>
            <a:r>
              <a:rPr lang="en-US" dirty="0" err="1" smtClean="0"/>
              <a:t>crowdlogging</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 example of the data revealed in the AOL query logs,</a:t>
            </a:r>
            <a:r>
              <a:rPr lang="en-US" baseline="0" dirty="0" smtClean="0"/>
              <a:t> as well as the summary data of the non-revealed data. [</a:t>
            </a:r>
            <a:r>
              <a:rPr lang="en-US" sz="1200" dirty="0" err="1" smtClean="0"/>
              <a:t>Undecryptable</a:t>
            </a:r>
            <a:r>
              <a:rPr lang="en-US" sz="1200" dirty="0" smtClean="0"/>
              <a:t> data using the </a:t>
            </a:r>
            <a:r>
              <a:rPr lang="en-US" sz="1200" dirty="0" err="1" smtClean="0"/>
              <a:t>FT</a:t>
            </a:r>
            <a:r>
              <a:rPr lang="en-US" sz="1200" baseline="-25000" dirty="0" err="1" smtClean="0"/>
              <a:t>u</a:t>
            </a:r>
            <a:r>
              <a:rPr lang="en-US" sz="1200" dirty="0" smtClean="0"/>
              <a:t> privacy policy.</a:t>
            </a:r>
            <a:r>
              <a:rPr lang="en-US" dirty="0" smtClean="0"/>
              <a:t>]</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 query-click</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screen shots of the </a:t>
            </a:r>
            <a:r>
              <a:rPr lang="en-US" dirty="0" err="1" smtClean="0"/>
              <a:t>crowdlogger</a:t>
            </a:r>
            <a:r>
              <a:rPr lang="en-US" dirty="0" smtClean="0"/>
              <a:t> browser extension and how it is used.</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screen shots of the </a:t>
            </a:r>
            <a:r>
              <a:rPr lang="en-US" dirty="0" err="1" smtClean="0"/>
              <a:t>crowdlogger</a:t>
            </a:r>
            <a:r>
              <a:rPr lang="en-US" dirty="0" smtClean="0"/>
              <a:t> browser extension and how it is used.</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screen shots of the </a:t>
            </a:r>
            <a:r>
              <a:rPr lang="en-US" dirty="0" err="1" smtClean="0"/>
              <a:t>crowdlogger</a:t>
            </a:r>
            <a:r>
              <a:rPr lang="en-US" dirty="0" smtClean="0"/>
              <a:t> browser extension and how it is used.</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Stats</a:t>
            </a:r>
            <a:r>
              <a:rPr lang="en-US" baseline="0" dirty="0" smtClean="0"/>
              <a:t> about what we’ve collected so far. What we put here will be largely dependent on what we collect.</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Buffer slide.</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a:t>
            </a:r>
            <a:r>
              <a:rPr lang="en-US" baseline="0" dirty="0" smtClean="0"/>
              <a:t> a mining task is conducted: researchers from within the company ask a question, mine the data, and then get the data. The data cannot be released.</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for use off line if anyone wants to</a:t>
            </a:r>
            <a:r>
              <a:rPr lang="en-US" baseline="0" dirty="0" smtClean="0"/>
              <a:t> know more about SSS.</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shows</a:t>
            </a:r>
            <a:r>
              <a:rPr lang="en-US" baseline="0" dirty="0" smtClean="0"/>
              <a:t> the less useful side of </a:t>
            </a:r>
            <a:r>
              <a:rPr lang="en-US" baseline="0" dirty="0" err="1" smtClean="0"/>
              <a:t>CrowdLogging</a:t>
            </a:r>
            <a:r>
              <a:rPr lang="en-US" baseline="0" dirty="0" smtClean="0"/>
              <a:t> – only 4% of query pairs! An analysis of artifact representation would likely help us find a more utility-friendly representation.</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23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Query counts mined</a:t>
            </a:r>
            <a:r>
              <a:rPr lang="en-US" baseline="0" dirty="0" smtClean="0"/>
              <a:t> from </a:t>
            </a:r>
            <a:r>
              <a:rPr lang="en-US" dirty="0" smtClean="0"/>
              <a:t>AOL. We only mentioned </a:t>
            </a:r>
            <a:r>
              <a:rPr lang="en-US" dirty="0" err="1" smtClean="0"/>
              <a:t>FTu</a:t>
            </a:r>
            <a:r>
              <a:rPr lang="en-US" dirty="0" smtClean="0"/>
              <a:t>, so I’ll briefly</a:t>
            </a:r>
            <a:r>
              <a:rPr lang="en-US" baseline="0" dirty="0" smtClean="0"/>
              <a:t> explain that there are other privacy policies (how we decide which artifacts to expose) and point out that the ones at the bottom are the differential privacy methods. The performance of the DP methods could likely be improved.</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 example of the data revealed in the AOL query logs,</a:t>
            </a:r>
            <a:r>
              <a:rPr lang="en-US" baseline="0" dirty="0" smtClean="0"/>
              <a:t> as well as the summary data of the non-revealed data. [</a:t>
            </a:r>
            <a:r>
              <a:rPr lang="en-US" sz="1200" dirty="0" err="1" smtClean="0"/>
              <a:t>Undecryptable</a:t>
            </a:r>
            <a:r>
              <a:rPr lang="en-US" sz="1200" dirty="0" smtClean="0"/>
              <a:t> data using the </a:t>
            </a:r>
            <a:r>
              <a:rPr lang="en-US" sz="1200" dirty="0" err="1" smtClean="0"/>
              <a:t>FT</a:t>
            </a:r>
            <a:r>
              <a:rPr lang="en-US" sz="1200" baseline="-25000" dirty="0" err="1" smtClean="0"/>
              <a:t>u</a:t>
            </a:r>
            <a:r>
              <a:rPr lang="en-US" sz="1200" dirty="0" smtClean="0"/>
              <a:t> privacy policy.</a:t>
            </a:r>
            <a:r>
              <a:rPr lang="en-US" dirty="0" smtClean="0"/>
              <a:t>]</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 query-click</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 example of the data revealed in the AOL query logs,</a:t>
            </a:r>
            <a:r>
              <a:rPr lang="en-US" baseline="0" dirty="0" smtClean="0"/>
              <a:t> as well as the summary data of the non-revealed data. [</a:t>
            </a:r>
            <a:r>
              <a:rPr lang="en-US" sz="1200" dirty="0" err="1" smtClean="0"/>
              <a:t>Undecryptable</a:t>
            </a:r>
            <a:r>
              <a:rPr lang="en-US" sz="1200" dirty="0" smtClean="0"/>
              <a:t> data using the </a:t>
            </a:r>
            <a:r>
              <a:rPr lang="en-US" sz="1200" dirty="0" err="1" smtClean="0"/>
              <a:t>FT</a:t>
            </a:r>
            <a:r>
              <a:rPr lang="en-US" sz="1200" baseline="-25000" dirty="0" err="1" smtClean="0"/>
              <a:t>u</a:t>
            </a:r>
            <a:r>
              <a:rPr lang="en-US" sz="1200" dirty="0" smtClean="0"/>
              <a:t> privacy policy.</a:t>
            </a:r>
            <a:r>
              <a:rPr lang="en-US" dirty="0" smtClean="0"/>
              <a:t>]</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 query-click</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a:t>
            </a:r>
            <a:r>
              <a:rPr lang="en-US" baseline="0" dirty="0" smtClean="0"/>
              <a:t>creepier example – researchers can ask “show me all of the searches entered by user X”. Even if </a:t>
            </a:r>
            <a:r>
              <a:rPr lang="en-US" baseline="0" dirty="0" err="1" smtClean="0"/>
              <a:t>anonymized</a:t>
            </a:r>
            <a:r>
              <a:rPr lang="en-US" baseline="0" dirty="0" smtClean="0"/>
              <a:t> ids are used, all the searches from that individual over some period can be seen.</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advantages of </a:t>
            </a:r>
            <a:r>
              <a:rPr lang="en-US" dirty="0" err="1" smtClean="0"/>
              <a:t>crowdlogging</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Introduce the idea of EXTERNAL researchers asking</a:t>
            </a:r>
            <a:r>
              <a:rPr lang="en-US" baseline="0" dirty="0" smtClean="0"/>
              <a:t> to run mining experiments.</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 going to go in much detail about SSS,</a:t>
            </a:r>
            <a:r>
              <a:rPr lang="en-US" baseline="0" dirty="0" smtClean="0"/>
              <a:t> though I will mention that people should ask me offline about how SSS works (I have a slide at the end, plus a demo on my website). Privacy is protected two ways: 1. SSS ensures that artifacts must be shared by at least </a:t>
            </a:r>
            <a:r>
              <a:rPr lang="en-US" baseline="0" dirty="0" err="1" smtClean="0"/>
              <a:t>k</a:t>
            </a:r>
            <a:r>
              <a:rPr lang="en-US" baseline="0" dirty="0" smtClean="0"/>
              <a:t> users, making it less likely that sensitive artifacts will make it through (and if they do, it shouldn’t matter); 2. Eavesdroppers cannot sniff out the artifacts on the way to the server because they are encrypted.</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Anonymous because the</a:t>
            </a:r>
            <a:r>
              <a:rPr lang="en-US" baseline="0" dirty="0" smtClean="0"/>
              <a:t> source cannot be told. Private because there is no way to say that two artifacts were generated by the same source.</a:t>
            </a:r>
            <a:endParaRPr lang="en-US" dirty="0"/>
          </a:p>
        </p:txBody>
      </p:sp>
      <p:sp>
        <p:nvSpPr>
          <p:cNvPr id="4" name="Slide Number Placeholder 3"/>
          <p:cNvSpPr>
            <a:spLocks noGrp="1"/>
          </p:cNvSpPr>
          <p:nvPr>
            <p:ph type="sldNum" sz="quarter" idx="10"/>
          </p:nvPr>
        </p:nvSpPr>
        <p:spPr/>
        <p:txBody>
          <a:bodyPr/>
          <a:lstStyle/>
          <a:p>
            <a:fld id="{A9B84991-2839-9043-B81B-F12C3B0CE6D3}"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4C1039-DDA1-B544-A0F2-AE0B0DBD8D14}" type="datetimeFigureOut">
              <a:rPr lang="en-US" smtClean="0"/>
              <a:pPr/>
              <a:t>7/25/11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4C1039-DDA1-B544-A0F2-AE0B0DBD8D14}" type="datetimeFigureOut">
              <a:rPr lang="en-US" smtClean="0"/>
              <a:pPr/>
              <a:t>7/25/11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4C1039-DDA1-B544-A0F2-AE0B0DBD8D14}" type="datetimeFigureOut">
              <a:rPr lang="en-US" smtClean="0"/>
              <a:pPr/>
              <a:t>7/25/11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4C1039-DDA1-B544-A0F2-AE0B0DBD8D14}" type="datetimeFigureOut">
              <a:rPr lang="en-US" smtClean="0"/>
              <a:pPr/>
              <a:t>7/25/11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4C1039-DDA1-B544-A0F2-AE0B0DBD8D14}" type="datetimeFigureOut">
              <a:rPr lang="en-US" smtClean="0"/>
              <a:pPr/>
              <a:t>7/25/11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4C1039-DDA1-B544-A0F2-AE0B0DBD8D14}" type="datetimeFigureOut">
              <a:rPr lang="en-US" smtClean="0"/>
              <a:pPr/>
              <a:t>7/25/11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4C1039-DDA1-B544-A0F2-AE0B0DBD8D14}" type="datetimeFigureOut">
              <a:rPr lang="en-US" smtClean="0"/>
              <a:pPr/>
              <a:t>7/25/11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4C1039-DDA1-B544-A0F2-AE0B0DBD8D14}" type="datetimeFigureOut">
              <a:rPr lang="en-US" smtClean="0"/>
              <a:pPr/>
              <a:t>7/25/11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4C1039-DDA1-B544-A0F2-AE0B0DBD8D14}" type="datetimeFigureOut">
              <a:rPr lang="en-US" smtClean="0"/>
              <a:pPr/>
              <a:t>7/25/11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4C1039-DDA1-B544-A0F2-AE0B0DBD8D14}" type="datetimeFigureOut">
              <a:rPr lang="en-US" smtClean="0"/>
              <a:pPr/>
              <a:t>7/25/11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4C1039-DDA1-B544-A0F2-AE0B0DBD8D14}" type="datetimeFigureOut">
              <a:rPr lang="en-US" smtClean="0"/>
              <a:pPr/>
              <a:t>7/25/11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77CE25-6349-CF49-83E6-0D4B2AECC6F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4C1039-DDA1-B544-A0F2-AE0B0DBD8D14}" type="datetimeFigureOut">
              <a:rPr lang="en-US" smtClean="0"/>
              <a:pPr/>
              <a:t>7/25/11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77CE25-6349-CF49-83E6-0D4B2AECC6F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rowdlogger.org" TargetMode="External"/><Relationship Id="rId3" Type="http://schemas.openxmlformats.org/officeDocument/2006/relationships/hyperlink" Target="mailto:info@crowdlogger.or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http://ciir.cs.umass.edu/~hfeild/sss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7.pdf"/><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3" Type="http://schemas.openxmlformats.org/officeDocument/2006/relationships/image" Target="../media/image9.pdf"/><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7057"/>
            <a:ext cx="7772400" cy="1912458"/>
          </a:xfrm>
        </p:spPr>
        <p:txBody>
          <a:bodyPr>
            <a:normAutofit fontScale="90000"/>
          </a:bodyPr>
          <a:lstStyle/>
          <a:p>
            <a:r>
              <a:rPr lang="en-US" b="1" dirty="0" err="1" smtClean="0">
                <a:solidFill>
                  <a:schemeClr val="accent6">
                    <a:lumMod val="75000"/>
                  </a:schemeClr>
                </a:solidFill>
              </a:rPr>
              <a:t>CrowdLogging</a:t>
            </a:r>
            <a:r>
              <a:rPr lang="en-US" b="1" dirty="0" smtClean="0">
                <a:solidFill>
                  <a:schemeClr val="accent6">
                    <a:lumMod val="75000"/>
                  </a:schemeClr>
                </a:solidFill>
              </a:rPr>
              <a:t>:</a:t>
            </a:r>
            <a:r>
              <a:rPr lang="en-US" dirty="0" smtClean="0"/>
              <a:t/>
            </a:r>
            <a:br>
              <a:rPr lang="en-US" dirty="0" smtClean="0"/>
            </a:br>
            <a:r>
              <a:rPr lang="en-US" i="1" dirty="0" smtClean="0">
                <a:solidFill>
                  <a:schemeClr val="tx1">
                    <a:lumMod val="75000"/>
                    <a:lumOff val="25000"/>
                  </a:schemeClr>
                </a:solidFill>
              </a:rPr>
              <a:t>Distributed, private, and anonymous search logging</a:t>
            </a:r>
            <a:endParaRPr lang="en-US" i="1" dirty="0">
              <a:solidFill>
                <a:schemeClr val="tx1">
                  <a:lumMod val="75000"/>
                  <a:lumOff val="25000"/>
                </a:schemeClr>
              </a:solidFill>
            </a:endParaRPr>
          </a:p>
        </p:txBody>
      </p:sp>
      <p:sp>
        <p:nvSpPr>
          <p:cNvPr id="3" name="Subtitle 2"/>
          <p:cNvSpPr>
            <a:spLocks noGrp="1"/>
          </p:cNvSpPr>
          <p:nvPr>
            <p:ph type="subTitle" idx="1"/>
          </p:nvPr>
        </p:nvSpPr>
        <p:spPr>
          <a:xfrm>
            <a:off x="1371600" y="3524565"/>
            <a:ext cx="6400800" cy="2076135"/>
          </a:xfrm>
        </p:spPr>
        <p:txBody>
          <a:bodyPr>
            <a:normAutofit fontScale="70000" lnSpcReduction="20000"/>
          </a:bodyPr>
          <a:lstStyle/>
          <a:p>
            <a:r>
              <a:rPr lang="en-US" dirty="0" smtClean="0"/>
              <a:t>Henry Feild</a:t>
            </a:r>
          </a:p>
          <a:p>
            <a:r>
              <a:rPr lang="en-US" dirty="0" smtClean="0"/>
              <a:t>James Allan</a:t>
            </a:r>
          </a:p>
          <a:p>
            <a:r>
              <a:rPr lang="en-US" dirty="0" smtClean="0"/>
              <a:t>Joshua </a:t>
            </a:r>
            <a:r>
              <a:rPr lang="en-US" dirty="0" err="1" smtClean="0"/>
              <a:t>Glatt</a:t>
            </a:r>
            <a:endParaRPr lang="en-US" dirty="0" smtClean="0"/>
          </a:p>
          <a:p>
            <a:endParaRPr lang="en-US" dirty="0" smtClean="0"/>
          </a:p>
          <a:p>
            <a:r>
              <a:rPr lang="en-US" dirty="0" smtClean="0"/>
              <a:t>Center for Intelligent Information Retrieval</a:t>
            </a:r>
          </a:p>
          <a:p>
            <a:r>
              <a:rPr lang="en-US" dirty="0" smtClean="0"/>
              <a:t>University of Massachusetts Amherst</a:t>
            </a:r>
          </a:p>
          <a:p>
            <a:endParaRPr lang="en-US" dirty="0" smtClean="0"/>
          </a:p>
          <a:p>
            <a:endParaRPr lang="en-US" dirty="0"/>
          </a:p>
        </p:txBody>
      </p:sp>
      <p:sp>
        <p:nvSpPr>
          <p:cNvPr id="4" name="TextBox 3"/>
          <p:cNvSpPr txBox="1"/>
          <p:nvPr/>
        </p:nvSpPr>
        <p:spPr>
          <a:xfrm>
            <a:off x="3848741" y="6109648"/>
            <a:ext cx="1464336" cy="369332"/>
          </a:xfrm>
          <a:prstGeom prst="rect">
            <a:avLst/>
          </a:prstGeom>
          <a:noFill/>
        </p:spPr>
        <p:txBody>
          <a:bodyPr wrap="square" rtlCol="0">
            <a:spAutoFit/>
          </a:bodyPr>
          <a:lstStyle/>
          <a:p>
            <a:r>
              <a:rPr lang="en-US" i="1" dirty="0" smtClean="0">
                <a:solidFill>
                  <a:schemeClr val="bg1">
                    <a:lumMod val="65000"/>
                  </a:schemeClr>
                </a:solidFill>
              </a:rPr>
              <a:t>July 26, 2011</a:t>
            </a:r>
            <a:endParaRPr lang="en-US" i="1" dirty="0">
              <a:solidFill>
                <a:schemeClr val="bg1">
                  <a:lumMod val="6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solidFill>
                  <a:srgbClr val="E46C0A"/>
                </a:solidFill>
              </a:rPr>
              <a:t>CrowdLogging</a:t>
            </a:r>
            <a:r>
              <a:rPr lang="en-US" dirty="0" smtClean="0">
                <a:solidFill>
                  <a:srgbClr val="E46C0A"/>
                </a:solidFill>
              </a:rPr>
              <a:t>: </a:t>
            </a:r>
            <a:r>
              <a:rPr lang="en-US" dirty="0" smtClean="0">
                <a:solidFill>
                  <a:srgbClr val="595959"/>
                </a:solidFill>
              </a:rPr>
              <a:t>how data is uploaded</a:t>
            </a:r>
            <a:endParaRPr lang="en-US" dirty="0">
              <a:solidFill>
                <a:srgbClr val="595959"/>
              </a:solidFill>
            </a:endParaRPr>
          </a:p>
        </p:txBody>
      </p:sp>
      <p:sp>
        <p:nvSpPr>
          <p:cNvPr id="3" name="Content Placeholder 2"/>
          <p:cNvSpPr>
            <a:spLocks noGrp="1"/>
          </p:cNvSpPr>
          <p:nvPr>
            <p:ph idx="1"/>
          </p:nvPr>
        </p:nvSpPr>
        <p:spPr>
          <a:xfrm>
            <a:off x="457200" y="1600201"/>
            <a:ext cx="8229600" cy="2668588"/>
          </a:xfrm>
        </p:spPr>
        <p:txBody>
          <a:bodyPr>
            <a:normAutofit fontScale="92500" lnSpcReduction="20000"/>
          </a:bodyPr>
          <a:lstStyle/>
          <a:p>
            <a:r>
              <a:rPr lang="en-US" dirty="0" smtClean="0"/>
              <a:t>Uploaded via an </a:t>
            </a:r>
            <a:r>
              <a:rPr lang="en-US" dirty="0" err="1" smtClean="0"/>
              <a:t>anonymization</a:t>
            </a:r>
            <a:r>
              <a:rPr lang="en-US" dirty="0" smtClean="0"/>
              <a:t> network</a:t>
            </a:r>
          </a:p>
          <a:p>
            <a:r>
              <a:rPr lang="en-US" dirty="0" smtClean="0"/>
              <a:t>Prevents server from knowing the source of an encrypted artifact</a:t>
            </a:r>
          </a:p>
          <a:p>
            <a:r>
              <a:rPr lang="en-US" dirty="0" smtClean="0"/>
              <a:t>Benefits:</a:t>
            </a:r>
          </a:p>
          <a:p>
            <a:pPr lvl="1"/>
            <a:r>
              <a:rPr lang="en-US" b="1" dirty="0" smtClean="0">
                <a:solidFill>
                  <a:schemeClr val="accent4">
                    <a:lumMod val="75000"/>
                  </a:schemeClr>
                </a:solidFill>
              </a:rPr>
              <a:t>anonymity</a:t>
            </a:r>
          </a:p>
          <a:p>
            <a:pPr lvl="1"/>
            <a:r>
              <a:rPr lang="en-US" b="1" dirty="0" smtClean="0">
                <a:solidFill>
                  <a:schemeClr val="accent3">
                    <a:lumMod val="75000"/>
                  </a:schemeClr>
                </a:solidFill>
              </a:rPr>
              <a:t>privacy</a:t>
            </a:r>
            <a:endParaRPr lang="en-US" dirty="0" smtClean="0"/>
          </a:p>
          <a:p>
            <a:endParaRPr lang="en-US" dirty="0"/>
          </a:p>
        </p:txBody>
      </p:sp>
      <p:sp>
        <p:nvSpPr>
          <p:cNvPr id="4" name="Rounded Rectangle 3"/>
          <p:cNvSpPr/>
          <p:nvPr/>
        </p:nvSpPr>
        <p:spPr>
          <a:xfrm>
            <a:off x="546100" y="53598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ounded Rectangle 4"/>
          <p:cNvSpPr/>
          <p:nvPr/>
        </p:nvSpPr>
        <p:spPr>
          <a:xfrm>
            <a:off x="393700" y="52074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Rounded Rectangle 5"/>
          <p:cNvSpPr/>
          <p:nvPr/>
        </p:nvSpPr>
        <p:spPr>
          <a:xfrm>
            <a:off x="241300" y="50550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nvGrpSpPr>
          <p:cNvPr id="8" name="Group 20"/>
          <p:cNvGrpSpPr/>
          <p:nvPr/>
        </p:nvGrpSpPr>
        <p:grpSpPr>
          <a:xfrm>
            <a:off x="457200" y="5182062"/>
            <a:ext cx="528085" cy="817362"/>
            <a:chOff x="1194469" y="1785626"/>
            <a:chExt cx="641243" cy="1031136"/>
          </a:xfrm>
        </p:grpSpPr>
        <p:sp>
          <p:nvSpPr>
            <p:cNvPr id="9" name="Oval 8"/>
            <p:cNvSpPr/>
            <p:nvPr/>
          </p:nvSpPr>
          <p:spPr>
            <a:xfrm>
              <a:off x="1320206" y="1785626"/>
              <a:ext cx="402349" cy="389820"/>
            </a:xfrm>
            <a:prstGeom prst="ellipse">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Round Same Side Corner Rectangle 9"/>
            <p:cNvSpPr/>
            <p:nvPr/>
          </p:nvSpPr>
          <p:spPr>
            <a:xfrm>
              <a:off x="1194469" y="2175446"/>
              <a:ext cx="641243" cy="641316"/>
            </a:xfrm>
            <a:prstGeom prst="round2SameRect">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1" name="Magnetic Disk 14"/>
          <p:cNvSpPr/>
          <p:nvPr/>
        </p:nvSpPr>
        <p:spPr>
          <a:xfrm>
            <a:off x="1479024" y="5387785"/>
            <a:ext cx="578376" cy="611639"/>
          </a:xfrm>
          <a:prstGeom prst="flowChartMagneticDisk">
            <a:avLst/>
          </a:prstGeom>
          <a:ln w="38100" cap="flat" cmpd="sng" algn="ctr">
            <a:solidFill>
              <a:schemeClr val="accent6"/>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2" name="Cloud 11"/>
          <p:cNvSpPr/>
          <p:nvPr/>
        </p:nvSpPr>
        <p:spPr>
          <a:xfrm>
            <a:off x="831324" y="4362219"/>
            <a:ext cx="1295400" cy="597362"/>
          </a:xfrm>
          <a:prstGeom prst="cloud">
            <a:avLst/>
          </a:prstGeom>
          <a:ln w="38100" cap="flat" cmpd="sng" algn="ctr">
            <a:solidFill>
              <a:schemeClr val="accent1"/>
            </a:solidFill>
            <a:prstDash val="solid"/>
            <a:round/>
            <a:headEnd type="none" w="med" len="med"/>
            <a:tailEnd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Web</a:t>
            </a:r>
            <a:endParaRPr lang="en-US" dirty="0"/>
          </a:p>
        </p:txBody>
      </p:sp>
      <p:sp>
        <p:nvSpPr>
          <p:cNvPr id="13" name="TextBox 12"/>
          <p:cNvSpPr txBox="1"/>
          <p:nvPr/>
        </p:nvSpPr>
        <p:spPr>
          <a:xfrm>
            <a:off x="368300" y="5522479"/>
            <a:ext cx="698500" cy="369332"/>
          </a:xfrm>
          <a:prstGeom prst="rect">
            <a:avLst/>
          </a:prstGeom>
          <a:noFill/>
        </p:spPr>
        <p:txBody>
          <a:bodyPr wrap="square" rtlCol="0">
            <a:spAutoFit/>
          </a:bodyPr>
          <a:lstStyle/>
          <a:p>
            <a:pPr algn="ctr"/>
            <a:r>
              <a:rPr lang="en-US" dirty="0" smtClean="0"/>
              <a:t>User</a:t>
            </a:r>
            <a:endParaRPr lang="en-US" dirty="0"/>
          </a:p>
        </p:txBody>
      </p:sp>
      <p:grpSp>
        <p:nvGrpSpPr>
          <p:cNvPr id="14" name="Group 13"/>
          <p:cNvGrpSpPr/>
          <p:nvPr/>
        </p:nvGrpSpPr>
        <p:grpSpPr>
          <a:xfrm>
            <a:off x="7347861" y="2888748"/>
            <a:ext cx="1338939" cy="1232361"/>
            <a:chOff x="7510307" y="3886201"/>
            <a:chExt cx="1338939" cy="1232361"/>
          </a:xfrm>
        </p:grpSpPr>
        <p:grpSp>
          <p:nvGrpSpPr>
            <p:cNvPr id="15" name="Group 11"/>
            <p:cNvGrpSpPr/>
            <p:nvPr/>
          </p:nvGrpSpPr>
          <p:grpSpPr>
            <a:xfrm>
              <a:off x="7613591" y="3886201"/>
              <a:ext cx="1184850" cy="1232360"/>
              <a:chOff x="2632809" y="4863148"/>
              <a:chExt cx="1022405" cy="1035441"/>
            </a:xfrm>
          </p:grpSpPr>
          <p:grpSp>
            <p:nvGrpSpPr>
              <p:cNvPr id="16" name="Group 7"/>
              <p:cNvGrpSpPr/>
              <p:nvPr/>
            </p:nvGrpSpPr>
            <p:grpSpPr>
              <a:xfrm>
                <a:off x="2884016" y="4863148"/>
                <a:ext cx="528085" cy="817362"/>
                <a:chOff x="1194469" y="1785626"/>
                <a:chExt cx="641243" cy="1031136"/>
              </a:xfrm>
            </p:grpSpPr>
            <p:sp>
              <p:nvSpPr>
                <p:cNvPr id="26" name="Oval 25"/>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7" name="Round Same Side Corner Rectangle 2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19" name="Group 7"/>
              <p:cNvGrpSpPr/>
              <p:nvPr/>
            </p:nvGrpSpPr>
            <p:grpSpPr>
              <a:xfrm>
                <a:off x="3127129" y="5015548"/>
                <a:ext cx="528085" cy="817362"/>
                <a:chOff x="1194469" y="1785626"/>
                <a:chExt cx="641243" cy="1031136"/>
              </a:xfrm>
            </p:grpSpPr>
            <p:sp>
              <p:nvSpPr>
                <p:cNvPr id="24" name="Oval 17"/>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5" name="Round Same Side Corner Rectangle 18"/>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20" name="Group 7"/>
              <p:cNvGrpSpPr/>
              <p:nvPr/>
            </p:nvGrpSpPr>
            <p:grpSpPr>
              <a:xfrm>
                <a:off x="2632809" y="5081227"/>
                <a:ext cx="528085" cy="817362"/>
                <a:chOff x="1194469" y="1785626"/>
                <a:chExt cx="641243" cy="1031136"/>
              </a:xfrm>
            </p:grpSpPr>
            <p:sp>
              <p:nvSpPr>
                <p:cNvPr id="22" name="Oval 21"/>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3" name="Round Same Side Corner Rectangle 1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grpSp>
          <p:nvGrpSpPr>
            <p:cNvPr id="21" name="Group 24"/>
            <p:cNvGrpSpPr/>
            <p:nvPr/>
          </p:nvGrpSpPr>
          <p:grpSpPr>
            <a:xfrm>
              <a:off x="7510307" y="4607691"/>
              <a:ext cx="1338939" cy="338554"/>
              <a:chOff x="7664392" y="5387785"/>
              <a:chExt cx="1338939" cy="338554"/>
            </a:xfrm>
          </p:grpSpPr>
          <p:sp>
            <p:nvSpPr>
              <p:cNvPr id="17" name="Rectangle 16"/>
              <p:cNvSpPr/>
              <p:nvPr/>
            </p:nvSpPr>
            <p:spPr>
              <a:xfrm>
                <a:off x="7831441" y="5438585"/>
                <a:ext cx="995059" cy="251015"/>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7664392" y="5387785"/>
                <a:ext cx="1338939" cy="338554"/>
              </a:xfrm>
              <a:prstGeom prst="rect">
                <a:avLst/>
              </a:prstGeom>
              <a:noFill/>
              <a:effectLst/>
            </p:spPr>
            <p:txBody>
              <a:bodyPr wrap="square" rtlCol="0">
                <a:spAutoFit/>
              </a:bodyPr>
              <a:lstStyle/>
              <a:p>
                <a:pPr algn="ctr"/>
                <a:r>
                  <a:rPr lang="en-US" sz="1600" dirty="0" smtClean="0"/>
                  <a:t>Researchers</a:t>
                </a:r>
                <a:endParaRPr lang="en-US" sz="1600" dirty="0"/>
              </a:p>
            </p:txBody>
          </p:sp>
        </p:grpSp>
      </p:grpSp>
      <p:sp>
        <p:nvSpPr>
          <p:cNvPr id="28" name="Rounded Rectangle 27"/>
          <p:cNvSpPr/>
          <p:nvPr/>
        </p:nvSpPr>
        <p:spPr>
          <a:xfrm>
            <a:off x="6349999" y="4267200"/>
            <a:ext cx="2630585" cy="2043369"/>
          </a:xfrm>
          <a:prstGeom prst="roundRect">
            <a:avLst/>
          </a:prstGeom>
          <a:noFill/>
          <a:ln w="38100" cap="flat" cmpd="sng" algn="ctr">
            <a:solidFill>
              <a:schemeClr val="accent1"/>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1" name="TextBox 30"/>
          <p:cNvSpPr txBox="1"/>
          <p:nvPr/>
        </p:nvSpPr>
        <p:spPr>
          <a:xfrm>
            <a:off x="1428224" y="5515336"/>
            <a:ext cx="698500" cy="523220"/>
          </a:xfrm>
          <a:prstGeom prst="rect">
            <a:avLst/>
          </a:prstGeom>
          <a:noFill/>
        </p:spPr>
        <p:txBody>
          <a:bodyPr wrap="square" rtlCol="0">
            <a:spAutoFit/>
          </a:bodyPr>
          <a:lstStyle/>
          <a:p>
            <a:pPr algn="ctr"/>
            <a:r>
              <a:rPr lang="en-US" sz="1400" dirty="0" smtClean="0"/>
              <a:t>User</a:t>
            </a:r>
            <a:br>
              <a:rPr lang="en-US" sz="1400" dirty="0" smtClean="0"/>
            </a:br>
            <a:r>
              <a:rPr lang="en-US" sz="1400" dirty="0" smtClean="0"/>
              <a:t>Log</a:t>
            </a:r>
          </a:p>
        </p:txBody>
      </p:sp>
      <p:sp>
        <p:nvSpPr>
          <p:cNvPr id="33" name="Rectangle 32"/>
          <p:cNvSpPr/>
          <p:nvPr/>
        </p:nvSpPr>
        <p:spPr>
          <a:xfrm>
            <a:off x="2362200" y="5375085"/>
            <a:ext cx="863600" cy="650771"/>
          </a:xfrm>
          <a:prstGeom prst="rect">
            <a:avLst/>
          </a:prstGeom>
          <a:noFill/>
          <a:ln w="38100" cap="flat" cmpd="sng" algn="ctr">
            <a:solidFill>
              <a:schemeClr val="accent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5" name="Straight Arrow Connector 34"/>
          <p:cNvCxnSpPr>
            <a:stCxn id="11" idx="4"/>
            <a:endCxn id="33" idx="1"/>
          </p:cNvCxnSpPr>
          <p:nvPr/>
        </p:nvCxnSpPr>
        <p:spPr>
          <a:xfrm>
            <a:off x="2057400" y="5693605"/>
            <a:ext cx="304800" cy="6866"/>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1251984" y="5053731"/>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9"/>
          <p:cNvCxnSpPr>
            <a:stCxn id="10" idx="0"/>
            <a:endCxn id="12" idx="1"/>
          </p:cNvCxnSpPr>
          <p:nvPr/>
        </p:nvCxnSpPr>
        <p:spPr>
          <a:xfrm flipV="1">
            <a:off x="985285" y="4958945"/>
            <a:ext cx="493739" cy="786300"/>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10"/>
          <p:cNvCxnSpPr>
            <a:stCxn id="12" idx="1"/>
            <a:endCxn id="11" idx="1"/>
          </p:cNvCxnSpPr>
          <p:nvPr/>
        </p:nvCxnSpPr>
        <p:spPr>
          <a:xfrm rot="16200000" flipH="1">
            <a:off x="1409198" y="5028771"/>
            <a:ext cx="428840" cy="289188"/>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2581791" y="5056907"/>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7278326" y="4265612"/>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1479024" y="5975056"/>
            <a:ext cx="1984640" cy="369332"/>
          </a:xfrm>
          <a:prstGeom prst="rect">
            <a:avLst/>
          </a:prstGeom>
          <a:noFill/>
        </p:spPr>
        <p:txBody>
          <a:bodyPr wrap="square" rtlCol="0">
            <a:spAutoFit/>
          </a:bodyPr>
          <a:lstStyle/>
          <a:p>
            <a:r>
              <a:rPr lang="en-US" dirty="0" smtClean="0"/>
              <a:t>User’s computer</a:t>
            </a:r>
            <a:endParaRPr lang="en-US" dirty="0"/>
          </a:p>
        </p:txBody>
      </p:sp>
      <p:grpSp>
        <p:nvGrpSpPr>
          <p:cNvPr id="42" name="Group 41"/>
          <p:cNvGrpSpPr/>
          <p:nvPr/>
        </p:nvGrpSpPr>
        <p:grpSpPr>
          <a:xfrm>
            <a:off x="4713385" y="5349944"/>
            <a:ext cx="1516613" cy="674880"/>
            <a:chOff x="4706385" y="5389076"/>
            <a:chExt cx="1516613" cy="674880"/>
          </a:xfrm>
        </p:grpSpPr>
        <p:sp>
          <p:nvSpPr>
            <p:cNvPr id="43" name="Cloud 42"/>
            <p:cNvSpPr/>
            <p:nvPr/>
          </p:nvSpPr>
          <p:spPr>
            <a:xfrm>
              <a:off x="4706385" y="5389076"/>
              <a:ext cx="1516613" cy="674880"/>
            </a:xfrm>
            <a:prstGeom prst="cloud">
              <a:avLst/>
            </a:prstGeom>
            <a:ln w="38100" cap="flat" cmpd="sng" algn="ctr">
              <a:solidFill>
                <a:schemeClr val="accent4">
                  <a:lumMod val="60000"/>
                  <a:lumOff val="40000"/>
                </a:schemeClr>
              </a:solidFill>
              <a:prstDash val="solid"/>
              <a:round/>
              <a:headEnd type="none" w="med" len="med"/>
              <a:tailEnd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400" dirty="0">
                <a:solidFill>
                  <a:schemeClr val="accent5">
                    <a:lumMod val="75000"/>
                  </a:schemeClr>
                </a:solidFill>
              </a:endParaRPr>
            </a:p>
          </p:txBody>
        </p:sp>
        <p:sp>
          <p:nvSpPr>
            <p:cNvPr id="44" name="TextBox 43"/>
            <p:cNvSpPr txBox="1"/>
            <p:nvPr/>
          </p:nvSpPr>
          <p:spPr>
            <a:xfrm>
              <a:off x="4864804" y="5440265"/>
              <a:ext cx="1154995" cy="307777"/>
            </a:xfrm>
            <a:prstGeom prst="rect">
              <a:avLst/>
            </a:prstGeom>
            <a:noFill/>
          </p:spPr>
          <p:txBody>
            <a:bodyPr wrap="square" rtlCol="0">
              <a:spAutoFit/>
            </a:bodyPr>
            <a:lstStyle/>
            <a:p>
              <a:pPr algn="ctr"/>
              <a:r>
                <a:rPr lang="en-US" sz="1400" dirty="0" err="1" smtClean="0"/>
                <a:t>Anonymizers</a:t>
              </a:r>
              <a:endParaRPr lang="en-US" sz="1400" dirty="0" smtClean="0"/>
            </a:p>
          </p:txBody>
        </p:sp>
      </p:grpSp>
      <p:grpSp>
        <p:nvGrpSpPr>
          <p:cNvPr id="45" name="Group 44"/>
          <p:cNvGrpSpPr/>
          <p:nvPr/>
        </p:nvGrpSpPr>
        <p:grpSpPr>
          <a:xfrm>
            <a:off x="3416299" y="5375072"/>
            <a:ext cx="1119285" cy="650771"/>
            <a:chOff x="3340099" y="5375072"/>
            <a:chExt cx="1119285" cy="650771"/>
          </a:xfrm>
        </p:grpSpPr>
        <p:sp>
          <p:nvSpPr>
            <p:cNvPr id="46" name="Rectangle 45"/>
            <p:cNvSpPr/>
            <p:nvPr/>
          </p:nvSpPr>
          <p:spPr>
            <a:xfrm>
              <a:off x="3454400" y="5375072"/>
              <a:ext cx="863600" cy="650771"/>
            </a:xfrm>
            <a:prstGeom prst="rect">
              <a:avLst/>
            </a:prstGeom>
            <a:noFill/>
            <a:ln w="38100" cap="flat" cmpd="sng" algn="ctr">
              <a:solidFill>
                <a:schemeClr val="accent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TextBox 46"/>
            <p:cNvSpPr txBox="1"/>
            <p:nvPr/>
          </p:nvSpPr>
          <p:spPr>
            <a:xfrm>
              <a:off x="3340099" y="5497258"/>
              <a:ext cx="1119285" cy="369332"/>
            </a:xfrm>
            <a:prstGeom prst="rect">
              <a:avLst/>
            </a:prstGeom>
            <a:noFill/>
          </p:spPr>
          <p:txBody>
            <a:bodyPr wrap="square" rtlCol="0">
              <a:spAutoFit/>
            </a:bodyPr>
            <a:lstStyle/>
            <a:p>
              <a:pPr algn="ctr"/>
              <a:r>
                <a:rPr lang="en-US" dirty="0" smtClean="0"/>
                <a:t>Encrypt</a:t>
              </a:r>
              <a:endParaRPr lang="en-US" dirty="0"/>
            </a:p>
          </p:txBody>
        </p:sp>
      </p:grpSp>
      <p:cxnSp>
        <p:nvCxnSpPr>
          <p:cNvPr id="49" name="Straight Arrow Connector 48"/>
          <p:cNvCxnSpPr/>
          <p:nvPr/>
        </p:nvCxnSpPr>
        <p:spPr>
          <a:xfrm>
            <a:off x="3225800" y="5708910"/>
            <a:ext cx="304800" cy="6866"/>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rot="16200000" flipH="1">
            <a:off x="4323837" y="5694443"/>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6635942" y="6272064"/>
            <a:ext cx="2203258" cy="369332"/>
          </a:xfrm>
          <a:prstGeom prst="rect">
            <a:avLst/>
          </a:prstGeom>
          <a:noFill/>
        </p:spPr>
        <p:txBody>
          <a:bodyPr wrap="square" rtlCol="0">
            <a:spAutoFit/>
          </a:bodyPr>
          <a:lstStyle/>
          <a:p>
            <a:r>
              <a:rPr lang="en-US" dirty="0" err="1" smtClean="0"/>
              <a:t>CrowdLogging</a:t>
            </a:r>
            <a:r>
              <a:rPr lang="en-US" dirty="0" smtClean="0"/>
              <a:t> Server</a:t>
            </a:r>
            <a:endParaRPr lang="en-US" dirty="0"/>
          </a:p>
        </p:txBody>
      </p:sp>
      <p:sp>
        <p:nvSpPr>
          <p:cNvPr id="55" name="TextBox 54"/>
          <p:cNvSpPr txBox="1"/>
          <p:nvPr/>
        </p:nvSpPr>
        <p:spPr>
          <a:xfrm>
            <a:off x="6534344" y="4571787"/>
            <a:ext cx="1119285" cy="523220"/>
          </a:xfrm>
          <a:prstGeom prst="rect">
            <a:avLst/>
          </a:prstGeom>
          <a:noFill/>
        </p:spPr>
        <p:txBody>
          <a:bodyPr wrap="square" rtlCol="0">
            <a:spAutoFit/>
          </a:bodyPr>
          <a:lstStyle/>
          <a:p>
            <a:pPr algn="ctr"/>
            <a:r>
              <a:rPr lang="en-US" sz="1400" dirty="0" smtClean="0"/>
              <a:t>Experiment</a:t>
            </a:r>
          </a:p>
          <a:p>
            <a:pPr algn="ctr"/>
            <a:r>
              <a:rPr lang="en-US" sz="1400" dirty="0" smtClean="0"/>
              <a:t>Router</a:t>
            </a:r>
          </a:p>
        </p:txBody>
      </p:sp>
      <p:cxnSp>
        <p:nvCxnSpPr>
          <p:cNvPr id="56" name="Straight Arrow Connector 55"/>
          <p:cNvCxnSpPr>
            <a:endCxn id="59" idx="0"/>
          </p:cNvCxnSpPr>
          <p:nvPr/>
        </p:nvCxnSpPr>
        <p:spPr>
          <a:xfrm rot="5400000">
            <a:off x="7220050" y="3994200"/>
            <a:ext cx="410184" cy="663999"/>
          </a:xfrm>
          <a:prstGeom prst="straightConnector1">
            <a:avLst/>
          </a:prstGeom>
          <a:ln w="38100" cap="flat" cmpd="sng" algn="ctr">
            <a:solidFill>
              <a:srgbClr val="008000"/>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61342" y="4531291"/>
            <a:ext cx="863600" cy="650771"/>
          </a:xfrm>
          <a:prstGeom prst="rect">
            <a:avLst/>
          </a:prstGeom>
          <a:noFill/>
          <a:ln w="38100" cap="flat" cmpd="sng" algn="ctr">
            <a:solidFill>
              <a:srgbClr val="4F81B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0" name="Straight Connector 59"/>
          <p:cNvCxnSpPr/>
          <p:nvPr/>
        </p:nvCxnSpPr>
        <p:spPr>
          <a:xfrm rot="16200000" flipH="1">
            <a:off x="6165336" y="4857343"/>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rot="16200000" flipH="1">
            <a:off x="4476240" y="5693604"/>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a:endCxn id="43" idx="2"/>
          </p:cNvCxnSpPr>
          <p:nvPr/>
        </p:nvCxnSpPr>
        <p:spPr>
          <a:xfrm flipV="1">
            <a:off x="4394200" y="5687384"/>
            <a:ext cx="323889" cy="2788"/>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rot="16200000" flipH="1">
            <a:off x="6094642" y="4850148"/>
            <a:ext cx="510717"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8" name="Shape 57"/>
          <p:cNvCxnSpPr/>
          <p:nvPr/>
        </p:nvCxnSpPr>
        <p:spPr>
          <a:xfrm rot="10800000" flipV="1">
            <a:off x="2794000" y="4698079"/>
            <a:ext cx="3835400" cy="702406"/>
          </a:xfrm>
          <a:prstGeom prst="bentConnector2">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64" name="Shape 49"/>
          <p:cNvCxnSpPr/>
          <p:nvPr/>
        </p:nvCxnSpPr>
        <p:spPr>
          <a:xfrm rot="10800000" flipV="1">
            <a:off x="4535584" y="4865686"/>
            <a:ext cx="2093816" cy="1"/>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65" name="Shape 50"/>
          <p:cNvCxnSpPr/>
          <p:nvPr/>
        </p:nvCxnSpPr>
        <p:spPr>
          <a:xfrm rot="10800000">
            <a:off x="5118100" y="5016499"/>
            <a:ext cx="1511300" cy="1588"/>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grpSp>
        <p:nvGrpSpPr>
          <p:cNvPr id="74" name="Group 73"/>
          <p:cNvGrpSpPr/>
          <p:nvPr/>
        </p:nvGrpSpPr>
        <p:grpSpPr>
          <a:xfrm>
            <a:off x="546563" y="5254196"/>
            <a:ext cx="388121" cy="105666"/>
            <a:chOff x="241300" y="288465"/>
            <a:chExt cx="388121" cy="105666"/>
          </a:xfrm>
        </p:grpSpPr>
        <p:grpSp>
          <p:nvGrpSpPr>
            <p:cNvPr id="71" name="Group 70"/>
            <p:cNvGrpSpPr/>
            <p:nvPr/>
          </p:nvGrpSpPr>
          <p:grpSpPr>
            <a:xfrm>
              <a:off x="241300" y="301001"/>
              <a:ext cx="388121" cy="22635"/>
              <a:chOff x="270408" y="309695"/>
              <a:chExt cx="537469" cy="31256"/>
            </a:xfrm>
          </p:grpSpPr>
          <p:cxnSp>
            <p:nvCxnSpPr>
              <p:cNvPr id="69" name="Straight Connector 68"/>
              <p:cNvCxnSpPr/>
              <p:nvPr/>
            </p:nvCxnSpPr>
            <p:spPr>
              <a:xfrm rot="5400000" flipH="1" flipV="1">
                <a:off x="722017" y="250571"/>
                <a:ext cx="26735" cy="144984"/>
              </a:xfrm>
              <a:prstGeom prst="line">
                <a:avLst/>
              </a:prstGeom>
              <a:ln w="6350" cap="flat" cmpd="sng" algn="ctr">
                <a:solidFill>
                  <a:schemeClr val="tx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rot="16200000" flipV="1">
                <a:off x="329532" y="255091"/>
                <a:ext cx="26736" cy="144984"/>
              </a:xfrm>
              <a:prstGeom prst="line">
                <a:avLst/>
              </a:prstGeom>
              <a:ln w="6350" cap="flat" cmpd="sng" algn="ctr">
                <a:solidFill>
                  <a:schemeClr val="tx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
          <p:nvSpPr>
            <p:cNvPr id="72" name="Chord 71"/>
            <p:cNvSpPr/>
            <p:nvPr/>
          </p:nvSpPr>
          <p:spPr>
            <a:xfrm rot="17548817">
              <a:off x="323224" y="294247"/>
              <a:ext cx="104697" cy="93134"/>
            </a:xfrm>
            <a:prstGeom prst="chord">
              <a:avLst/>
            </a:prstGeom>
            <a:solidFill>
              <a:schemeClr val="tx1">
                <a:lumMod val="85000"/>
                <a:lumOff val="15000"/>
              </a:schemeClr>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Chord 72"/>
            <p:cNvSpPr/>
            <p:nvPr/>
          </p:nvSpPr>
          <p:spPr>
            <a:xfrm rot="17548817">
              <a:off x="430708" y="295216"/>
              <a:ext cx="104697" cy="93134"/>
            </a:xfrm>
            <a:prstGeom prst="chord">
              <a:avLst/>
            </a:prstGeom>
            <a:solidFill>
              <a:schemeClr val="tx1">
                <a:lumMod val="85000"/>
                <a:lumOff val="15000"/>
              </a:schemeClr>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66" name="TextBox 65"/>
          <p:cNvSpPr txBox="1"/>
          <p:nvPr/>
        </p:nvSpPr>
        <p:spPr>
          <a:xfrm>
            <a:off x="2266948" y="5395658"/>
            <a:ext cx="1057016" cy="830997"/>
          </a:xfrm>
          <a:prstGeom prst="rect">
            <a:avLst/>
          </a:prstGeom>
          <a:noFill/>
        </p:spPr>
        <p:txBody>
          <a:bodyPr wrap="square" rtlCol="0">
            <a:spAutoFit/>
          </a:bodyPr>
          <a:lstStyle/>
          <a:p>
            <a:pPr algn="ctr"/>
            <a:r>
              <a:rPr lang="en-US" sz="1200" dirty="0" smtClean="0"/>
              <a:t>Mine</a:t>
            </a:r>
          </a:p>
          <a:p>
            <a:pPr algn="ctr"/>
            <a:r>
              <a:rPr lang="en-US" sz="1200" dirty="0" smtClean="0"/>
              <a:t>Experiment</a:t>
            </a:r>
          </a:p>
          <a:p>
            <a:pPr algn="ctr"/>
            <a:r>
              <a:rPr lang="en-US" sz="1200" dirty="0" smtClean="0"/>
              <a:t>Data</a:t>
            </a:r>
          </a:p>
          <a:p>
            <a:pPr algn="ct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solidFill>
                  <a:srgbClr val="E46C0A"/>
                </a:solidFill>
              </a:rPr>
              <a:t>CrowdLogging</a:t>
            </a:r>
            <a:r>
              <a:rPr lang="en-US" dirty="0" smtClean="0">
                <a:solidFill>
                  <a:srgbClr val="E46C0A"/>
                </a:solidFill>
              </a:rPr>
              <a:t>: </a:t>
            </a:r>
            <a:r>
              <a:rPr lang="en-US" dirty="0" smtClean="0">
                <a:solidFill>
                  <a:srgbClr val="595959"/>
                </a:solidFill>
              </a:rPr>
              <a:t>how data is aggregated</a:t>
            </a:r>
            <a:endParaRPr lang="en-US" dirty="0">
              <a:solidFill>
                <a:srgbClr val="595959"/>
              </a:solidFill>
            </a:endParaRPr>
          </a:p>
        </p:txBody>
      </p:sp>
      <p:sp>
        <p:nvSpPr>
          <p:cNvPr id="3" name="Content Placeholder 2"/>
          <p:cNvSpPr>
            <a:spLocks noGrp="1"/>
          </p:cNvSpPr>
          <p:nvPr>
            <p:ph idx="1"/>
          </p:nvPr>
        </p:nvSpPr>
        <p:spPr>
          <a:xfrm>
            <a:off x="457200" y="1600201"/>
            <a:ext cx="8382000" cy="2668588"/>
          </a:xfrm>
        </p:spPr>
        <p:txBody>
          <a:bodyPr>
            <a:normAutofit fontScale="92500" lnSpcReduction="20000"/>
          </a:bodyPr>
          <a:lstStyle/>
          <a:p>
            <a:r>
              <a:rPr lang="en-US" dirty="0" smtClean="0"/>
              <a:t>A</a:t>
            </a:r>
            <a:r>
              <a:rPr lang="en-US" dirty="0" smtClean="0"/>
              <a:t>rtifacts </a:t>
            </a:r>
            <a:r>
              <a:rPr lang="en-US" dirty="0" smtClean="0"/>
              <a:t>aggregated</a:t>
            </a:r>
            <a:r>
              <a:rPr lang="en-US" dirty="0" smtClean="0"/>
              <a:t> &amp; </a:t>
            </a:r>
            <a:r>
              <a:rPr lang="en-US" dirty="0" smtClean="0"/>
              <a:t>decrypted</a:t>
            </a:r>
            <a:endParaRPr lang="en-US" dirty="0" smtClean="0"/>
          </a:p>
          <a:p>
            <a:pPr lvl="1"/>
            <a:r>
              <a:rPr lang="en-US" dirty="0" smtClean="0"/>
              <a:t>artifacts must be shared </a:t>
            </a:r>
            <a:r>
              <a:rPr lang="en-US" dirty="0" smtClean="0"/>
              <a:t>by</a:t>
            </a:r>
            <a:r>
              <a:rPr lang="en-US" dirty="0" smtClean="0"/>
              <a:t> many </a:t>
            </a:r>
            <a:r>
              <a:rPr lang="en-US" i="1" dirty="0" smtClean="0"/>
              <a:t>different </a:t>
            </a:r>
            <a:r>
              <a:rPr lang="en-US" dirty="0" smtClean="0"/>
              <a:t>users*</a:t>
            </a:r>
          </a:p>
          <a:p>
            <a:r>
              <a:rPr lang="en-US" dirty="0" smtClean="0"/>
              <a:t>A CrowdLog is born</a:t>
            </a:r>
          </a:p>
          <a:p>
            <a:r>
              <a:rPr lang="en-US" dirty="0" smtClean="0"/>
              <a:t>Benefits:</a:t>
            </a:r>
          </a:p>
          <a:p>
            <a:pPr lvl="1"/>
            <a:r>
              <a:rPr lang="en-US" b="1" dirty="0" smtClean="0">
                <a:solidFill>
                  <a:schemeClr val="accent4">
                    <a:lumMod val="75000"/>
                  </a:schemeClr>
                </a:solidFill>
              </a:rPr>
              <a:t>anonymity</a:t>
            </a:r>
          </a:p>
          <a:p>
            <a:pPr lvl="1"/>
            <a:r>
              <a:rPr lang="en-US" b="1" dirty="0" smtClean="0">
                <a:solidFill>
                  <a:schemeClr val="accent3">
                    <a:lumMod val="75000"/>
                  </a:schemeClr>
                </a:solidFill>
              </a:rPr>
              <a:t>privacy</a:t>
            </a:r>
            <a:endParaRPr lang="en-US" dirty="0" smtClean="0"/>
          </a:p>
          <a:p>
            <a:pPr lvl="1"/>
            <a:endParaRPr lang="en-US" b="1" dirty="0"/>
          </a:p>
        </p:txBody>
      </p:sp>
      <p:sp>
        <p:nvSpPr>
          <p:cNvPr id="4" name="Rounded Rectangle 3"/>
          <p:cNvSpPr/>
          <p:nvPr/>
        </p:nvSpPr>
        <p:spPr>
          <a:xfrm>
            <a:off x="546100" y="53598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ounded Rectangle 4"/>
          <p:cNvSpPr/>
          <p:nvPr/>
        </p:nvSpPr>
        <p:spPr>
          <a:xfrm>
            <a:off x="393700" y="52074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Rounded Rectangle 5"/>
          <p:cNvSpPr/>
          <p:nvPr/>
        </p:nvSpPr>
        <p:spPr>
          <a:xfrm>
            <a:off x="241300" y="50550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TextBox 6"/>
          <p:cNvSpPr txBox="1"/>
          <p:nvPr/>
        </p:nvSpPr>
        <p:spPr>
          <a:xfrm>
            <a:off x="6547041" y="5312247"/>
            <a:ext cx="1119285" cy="738664"/>
          </a:xfrm>
          <a:prstGeom prst="rect">
            <a:avLst/>
          </a:prstGeom>
          <a:noFill/>
        </p:spPr>
        <p:txBody>
          <a:bodyPr wrap="square" rtlCol="0">
            <a:spAutoFit/>
          </a:bodyPr>
          <a:lstStyle/>
          <a:p>
            <a:pPr algn="ctr"/>
            <a:r>
              <a:rPr lang="en-US" sz="1400" dirty="0" smtClean="0"/>
              <a:t>Aggregate and</a:t>
            </a:r>
          </a:p>
          <a:p>
            <a:pPr algn="ctr"/>
            <a:r>
              <a:rPr lang="en-US" sz="1400" dirty="0" smtClean="0"/>
              <a:t>Decrypt</a:t>
            </a:r>
            <a:endParaRPr lang="en-US" sz="1400" dirty="0"/>
          </a:p>
        </p:txBody>
      </p:sp>
      <p:grpSp>
        <p:nvGrpSpPr>
          <p:cNvPr id="8" name="Group 20"/>
          <p:cNvGrpSpPr/>
          <p:nvPr/>
        </p:nvGrpSpPr>
        <p:grpSpPr>
          <a:xfrm>
            <a:off x="457200" y="5182062"/>
            <a:ext cx="528085" cy="817362"/>
            <a:chOff x="1194469" y="1785626"/>
            <a:chExt cx="641243" cy="1031136"/>
          </a:xfrm>
        </p:grpSpPr>
        <p:sp>
          <p:nvSpPr>
            <p:cNvPr id="9" name="Oval 8"/>
            <p:cNvSpPr/>
            <p:nvPr/>
          </p:nvSpPr>
          <p:spPr>
            <a:xfrm>
              <a:off x="1320206" y="1785626"/>
              <a:ext cx="402349" cy="389820"/>
            </a:xfrm>
            <a:prstGeom prst="ellipse">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Round Same Side Corner Rectangle 9"/>
            <p:cNvSpPr/>
            <p:nvPr/>
          </p:nvSpPr>
          <p:spPr>
            <a:xfrm>
              <a:off x="1194469" y="2175446"/>
              <a:ext cx="641243" cy="641316"/>
            </a:xfrm>
            <a:prstGeom prst="round2SameRect">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1" name="Magnetic Disk 14"/>
          <p:cNvSpPr/>
          <p:nvPr/>
        </p:nvSpPr>
        <p:spPr>
          <a:xfrm>
            <a:off x="1479024" y="5387785"/>
            <a:ext cx="578376" cy="611639"/>
          </a:xfrm>
          <a:prstGeom prst="flowChartMagneticDisk">
            <a:avLst/>
          </a:prstGeom>
          <a:ln w="38100" cap="flat" cmpd="sng" algn="ctr">
            <a:solidFill>
              <a:schemeClr val="accent6"/>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2" name="Cloud 11"/>
          <p:cNvSpPr/>
          <p:nvPr/>
        </p:nvSpPr>
        <p:spPr>
          <a:xfrm>
            <a:off x="831324" y="4362219"/>
            <a:ext cx="1295400" cy="597362"/>
          </a:xfrm>
          <a:prstGeom prst="cloud">
            <a:avLst/>
          </a:prstGeom>
          <a:ln w="38100" cap="flat" cmpd="sng" algn="ctr">
            <a:solidFill>
              <a:schemeClr val="accent1"/>
            </a:solidFill>
            <a:prstDash val="solid"/>
            <a:round/>
            <a:headEnd type="none" w="med" len="med"/>
            <a:tailEnd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Web</a:t>
            </a:r>
            <a:endParaRPr lang="en-US" dirty="0"/>
          </a:p>
        </p:txBody>
      </p:sp>
      <p:sp>
        <p:nvSpPr>
          <p:cNvPr id="13" name="TextBox 12"/>
          <p:cNvSpPr txBox="1"/>
          <p:nvPr/>
        </p:nvSpPr>
        <p:spPr>
          <a:xfrm>
            <a:off x="368300" y="5522479"/>
            <a:ext cx="698500" cy="369332"/>
          </a:xfrm>
          <a:prstGeom prst="rect">
            <a:avLst/>
          </a:prstGeom>
          <a:noFill/>
        </p:spPr>
        <p:txBody>
          <a:bodyPr wrap="square" rtlCol="0">
            <a:spAutoFit/>
          </a:bodyPr>
          <a:lstStyle/>
          <a:p>
            <a:pPr algn="ctr"/>
            <a:r>
              <a:rPr lang="en-US" dirty="0" smtClean="0"/>
              <a:t>User</a:t>
            </a:r>
            <a:endParaRPr lang="en-US" dirty="0"/>
          </a:p>
        </p:txBody>
      </p:sp>
      <p:grpSp>
        <p:nvGrpSpPr>
          <p:cNvPr id="14" name="Group 13"/>
          <p:cNvGrpSpPr/>
          <p:nvPr/>
        </p:nvGrpSpPr>
        <p:grpSpPr>
          <a:xfrm>
            <a:off x="7347861" y="2888748"/>
            <a:ext cx="1338939" cy="1232361"/>
            <a:chOff x="7510307" y="3886201"/>
            <a:chExt cx="1338939" cy="1232361"/>
          </a:xfrm>
        </p:grpSpPr>
        <p:grpSp>
          <p:nvGrpSpPr>
            <p:cNvPr id="15" name="Group 11"/>
            <p:cNvGrpSpPr/>
            <p:nvPr/>
          </p:nvGrpSpPr>
          <p:grpSpPr>
            <a:xfrm>
              <a:off x="7613591" y="3886201"/>
              <a:ext cx="1184850" cy="1232360"/>
              <a:chOff x="2632809" y="4863148"/>
              <a:chExt cx="1022405" cy="1035441"/>
            </a:xfrm>
          </p:grpSpPr>
          <p:grpSp>
            <p:nvGrpSpPr>
              <p:cNvPr id="16" name="Group 7"/>
              <p:cNvGrpSpPr/>
              <p:nvPr/>
            </p:nvGrpSpPr>
            <p:grpSpPr>
              <a:xfrm>
                <a:off x="2884016" y="4863148"/>
                <a:ext cx="528085" cy="817362"/>
                <a:chOff x="1194469" y="1785626"/>
                <a:chExt cx="641243" cy="1031136"/>
              </a:xfrm>
            </p:grpSpPr>
            <p:sp>
              <p:nvSpPr>
                <p:cNvPr id="26" name="Oval 25"/>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7" name="Round Same Side Corner Rectangle 2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19" name="Group 7"/>
              <p:cNvGrpSpPr/>
              <p:nvPr/>
            </p:nvGrpSpPr>
            <p:grpSpPr>
              <a:xfrm>
                <a:off x="3127129" y="5015548"/>
                <a:ext cx="528085" cy="817362"/>
                <a:chOff x="1194469" y="1785626"/>
                <a:chExt cx="641243" cy="1031136"/>
              </a:xfrm>
            </p:grpSpPr>
            <p:sp>
              <p:nvSpPr>
                <p:cNvPr id="24" name="Oval 17"/>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5" name="Round Same Side Corner Rectangle 18"/>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20" name="Group 7"/>
              <p:cNvGrpSpPr/>
              <p:nvPr/>
            </p:nvGrpSpPr>
            <p:grpSpPr>
              <a:xfrm>
                <a:off x="2632809" y="5081227"/>
                <a:ext cx="528085" cy="817362"/>
                <a:chOff x="1194469" y="1785626"/>
                <a:chExt cx="641243" cy="1031136"/>
              </a:xfrm>
            </p:grpSpPr>
            <p:sp>
              <p:nvSpPr>
                <p:cNvPr id="22" name="Oval 21"/>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3" name="Round Same Side Corner Rectangle 1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grpSp>
          <p:nvGrpSpPr>
            <p:cNvPr id="21" name="Group 24"/>
            <p:cNvGrpSpPr/>
            <p:nvPr/>
          </p:nvGrpSpPr>
          <p:grpSpPr>
            <a:xfrm>
              <a:off x="7510307" y="4607691"/>
              <a:ext cx="1338939" cy="338554"/>
              <a:chOff x="7664392" y="5387785"/>
              <a:chExt cx="1338939" cy="338554"/>
            </a:xfrm>
          </p:grpSpPr>
          <p:sp>
            <p:nvSpPr>
              <p:cNvPr id="17" name="Rectangle 16"/>
              <p:cNvSpPr/>
              <p:nvPr/>
            </p:nvSpPr>
            <p:spPr>
              <a:xfrm>
                <a:off x="7831441" y="5438585"/>
                <a:ext cx="995059" cy="251015"/>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7664392" y="5387785"/>
                <a:ext cx="1338939" cy="338554"/>
              </a:xfrm>
              <a:prstGeom prst="rect">
                <a:avLst/>
              </a:prstGeom>
              <a:noFill/>
              <a:effectLst/>
            </p:spPr>
            <p:txBody>
              <a:bodyPr wrap="square" rtlCol="0">
                <a:spAutoFit/>
              </a:bodyPr>
              <a:lstStyle/>
              <a:p>
                <a:pPr algn="ctr"/>
                <a:r>
                  <a:rPr lang="en-US" sz="1600" dirty="0" smtClean="0"/>
                  <a:t>Researchers</a:t>
                </a:r>
                <a:endParaRPr lang="en-US" sz="1600" dirty="0"/>
              </a:p>
            </p:txBody>
          </p:sp>
        </p:grpSp>
      </p:grpSp>
      <p:sp>
        <p:nvSpPr>
          <p:cNvPr id="28" name="Rounded Rectangle 27"/>
          <p:cNvSpPr/>
          <p:nvPr/>
        </p:nvSpPr>
        <p:spPr>
          <a:xfrm>
            <a:off x="6349999" y="4267200"/>
            <a:ext cx="2630585" cy="2043369"/>
          </a:xfrm>
          <a:prstGeom prst="roundRect">
            <a:avLst/>
          </a:prstGeom>
          <a:noFill/>
          <a:ln w="38100" cap="flat" cmpd="sng" algn="ctr">
            <a:solidFill>
              <a:schemeClr val="accent1"/>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Magnetic Disk 14"/>
          <p:cNvSpPr/>
          <p:nvPr/>
        </p:nvSpPr>
        <p:spPr>
          <a:xfrm>
            <a:off x="8108424" y="5387785"/>
            <a:ext cx="578376" cy="611639"/>
          </a:xfrm>
          <a:prstGeom prst="flowChartMagneticDisk">
            <a:avLst/>
          </a:prstGeom>
          <a:ln w="38100" cap="flat" cmpd="sng" algn="ctr">
            <a:solidFill>
              <a:srgbClr val="4F81BD"/>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smtClean="0"/>
          </a:p>
        </p:txBody>
      </p:sp>
      <p:sp>
        <p:nvSpPr>
          <p:cNvPr id="30" name="TextBox 29"/>
          <p:cNvSpPr txBox="1"/>
          <p:nvPr/>
        </p:nvSpPr>
        <p:spPr>
          <a:xfrm>
            <a:off x="8051800" y="5515336"/>
            <a:ext cx="698500" cy="523220"/>
          </a:xfrm>
          <a:prstGeom prst="rect">
            <a:avLst/>
          </a:prstGeom>
          <a:noFill/>
        </p:spPr>
        <p:txBody>
          <a:bodyPr wrap="square" rtlCol="0">
            <a:spAutoFit/>
          </a:bodyPr>
          <a:lstStyle/>
          <a:p>
            <a:pPr algn="ctr"/>
            <a:r>
              <a:rPr lang="en-US" sz="1400" dirty="0" smtClean="0"/>
              <a:t>Crowd</a:t>
            </a:r>
            <a:br>
              <a:rPr lang="en-US" sz="1400" dirty="0" smtClean="0"/>
            </a:br>
            <a:r>
              <a:rPr lang="en-US" sz="1400" dirty="0" smtClean="0"/>
              <a:t>Log</a:t>
            </a:r>
          </a:p>
        </p:txBody>
      </p:sp>
      <p:sp>
        <p:nvSpPr>
          <p:cNvPr id="31" name="TextBox 30"/>
          <p:cNvSpPr txBox="1"/>
          <p:nvPr/>
        </p:nvSpPr>
        <p:spPr>
          <a:xfrm>
            <a:off x="1428224" y="5515336"/>
            <a:ext cx="698500" cy="523220"/>
          </a:xfrm>
          <a:prstGeom prst="rect">
            <a:avLst/>
          </a:prstGeom>
          <a:noFill/>
        </p:spPr>
        <p:txBody>
          <a:bodyPr wrap="square" rtlCol="0">
            <a:spAutoFit/>
          </a:bodyPr>
          <a:lstStyle/>
          <a:p>
            <a:pPr algn="ctr"/>
            <a:r>
              <a:rPr lang="en-US" sz="1400" dirty="0" smtClean="0"/>
              <a:t>User</a:t>
            </a:r>
            <a:br>
              <a:rPr lang="en-US" sz="1400" dirty="0" smtClean="0"/>
            </a:br>
            <a:r>
              <a:rPr lang="en-US" sz="1400" dirty="0" smtClean="0"/>
              <a:t>Log</a:t>
            </a:r>
          </a:p>
        </p:txBody>
      </p:sp>
      <p:sp>
        <p:nvSpPr>
          <p:cNvPr id="33" name="Rectangle 32"/>
          <p:cNvSpPr/>
          <p:nvPr/>
        </p:nvSpPr>
        <p:spPr>
          <a:xfrm>
            <a:off x="2362200" y="5375085"/>
            <a:ext cx="863600" cy="650771"/>
          </a:xfrm>
          <a:prstGeom prst="rect">
            <a:avLst/>
          </a:prstGeom>
          <a:noFill/>
          <a:ln w="38100" cap="flat" cmpd="sng" algn="ctr">
            <a:solidFill>
              <a:schemeClr val="accent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5" name="Straight Arrow Connector 34"/>
          <p:cNvCxnSpPr>
            <a:stCxn id="11" idx="4"/>
            <a:endCxn id="33" idx="1"/>
          </p:cNvCxnSpPr>
          <p:nvPr/>
        </p:nvCxnSpPr>
        <p:spPr>
          <a:xfrm>
            <a:off x="2057400" y="5693605"/>
            <a:ext cx="304800" cy="6866"/>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1251984" y="5053731"/>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9"/>
          <p:cNvCxnSpPr>
            <a:stCxn id="10" idx="0"/>
            <a:endCxn id="12" idx="1"/>
          </p:cNvCxnSpPr>
          <p:nvPr/>
        </p:nvCxnSpPr>
        <p:spPr>
          <a:xfrm flipV="1">
            <a:off x="985285" y="4958945"/>
            <a:ext cx="493739" cy="786300"/>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10"/>
          <p:cNvCxnSpPr>
            <a:stCxn id="12" idx="1"/>
            <a:endCxn id="11" idx="1"/>
          </p:cNvCxnSpPr>
          <p:nvPr/>
        </p:nvCxnSpPr>
        <p:spPr>
          <a:xfrm rot="16200000" flipH="1">
            <a:off x="1409198" y="5028771"/>
            <a:ext cx="428840" cy="289188"/>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2581791" y="5056907"/>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7278326" y="4265612"/>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1479024" y="5975056"/>
            <a:ext cx="1984640" cy="369332"/>
          </a:xfrm>
          <a:prstGeom prst="rect">
            <a:avLst/>
          </a:prstGeom>
          <a:noFill/>
        </p:spPr>
        <p:txBody>
          <a:bodyPr wrap="square" rtlCol="0">
            <a:spAutoFit/>
          </a:bodyPr>
          <a:lstStyle/>
          <a:p>
            <a:r>
              <a:rPr lang="en-US" dirty="0" smtClean="0"/>
              <a:t>User’s computer</a:t>
            </a:r>
            <a:endParaRPr lang="en-US" dirty="0"/>
          </a:p>
        </p:txBody>
      </p:sp>
      <p:grpSp>
        <p:nvGrpSpPr>
          <p:cNvPr id="42" name="Group 41"/>
          <p:cNvGrpSpPr/>
          <p:nvPr/>
        </p:nvGrpSpPr>
        <p:grpSpPr>
          <a:xfrm>
            <a:off x="4713385" y="5349944"/>
            <a:ext cx="1516613" cy="674880"/>
            <a:chOff x="4706385" y="5389076"/>
            <a:chExt cx="1516613" cy="674880"/>
          </a:xfrm>
        </p:grpSpPr>
        <p:sp>
          <p:nvSpPr>
            <p:cNvPr id="43" name="Cloud 42"/>
            <p:cNvSpPr/>
            <p:nvPr/>
          </p:nvSpPr>
          <p:spPr>
            <a:xfrm>
              <a:off x="4706385" y="5389076"/>
              <a:ext cx="1516613" cy="674880"/>
            </a:xfrm>
            <a:prstGeom prst="cloud">
              <a:avLst/>
            </a:prstGeom>
            <a:ln w="38100" cap="flat" cmpd="sng" algn="ctr">
              <a:solidFill>
                <a:schemeClr val="accent4">
                  <a:lumMod val="60000"/>
                  <a:lumOff val="40000"/>
                </a:schemeClr>
              </a:solidFill>
              <a:prstDash val="solid"/>
              <a:round/>
              <a:headEnd type="none" w="med" len="med"/>
              <a:tailEnd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400" dirty="0">
                <a:solidFill>
                  <a:schemeClr val="accent5">
                    <a:lumMod val="75000"/>
                  </a:schemeClr>
                </a:solidFill>
              </a:endParaRPr>
            </a:p>
          </p:txBody>
        </p:sp>
        <p:sp>
          <p:nvSpPr>
            <p:cNvPr id="44" name="TextBox 43"/>
            <p:cNvSpPr txBox="1"/>
            <p:nvPr/>
          </p:nvSpPr>
          <p:spPr>
            <a:xfrm>
              <a:off x="4864804" y="5440265"/>
              <a:ext cx="1154995" cy="307777"/>
            </a:xfrm>
            <a:prstGeom prst="rect">
              <a:avLst/>
            </a:prstGeom>
            <a:noFill/>
          </p:spPr>
          <p:txBody>
            <a:bodyPr wrap="square" rtlCol="0">
              <a:spAutoFit/>
            </a:bodyPr>
            <a:lstStyle/>
            <a:p>
              <a:pPr algn="ctr"/>
              <a:r>
                <a:rPr lang="en-US" sz="1400" dirty="0" err="1" smtClean="0"/>
                <a:t>Anonymizers</a:t>
              </a:r>
              <a:endParaRPr lang="en-US" sz="1400" dirty="0" smtClean="0"/>
            </a:p>
          </p:txBody>
        </p:sp>
      </p:grpSp>
      <p:grpSp>
        <p:nvGrpSpPr>
          <p:cNvPr id="45" name="Group 44"/>
          <p:cNvGrpSpPr/>
          <p:nvPr/>
        </p:nvGrpSpPr>
        <p:grpSpPr>
          <a:xfrm>
            <a:off x="3416299" y="5375072"/>
            <a:ext cx="1119285" cy="650771"/>
            <a:chOff x="3340099" y="5375072"/>
            <a:chExt cx="1119285" cy="650771"/>
          </a:xfrm>
        </p:grpSpPr>
        <p:sp>
          <p:nvSpPr>
            <p:cNvPr id="46" name="Rectangle 45"/>
            <p:cNvSpPr/>
            <p:nvPr/>
          </p:nvSpPr>
          <p:spPr>
            <a:xfrm>
              <a:off x="3454400" y="5375072"/>
              <a:ext cx="863600" cy="650771"/>
            </a:xfrm>
            <a:prstGeom prst="rect">
              <a:avLst/>
            </a:prstGeom>
            <a:noFill/>
            <a:ln w="38100" cap="flat" cmpd="sng" algn="ctr">
              <a:solidFill>
                <a:schemeClr val="accent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TextBox 46"/>
            <p:cNvSpPr txBox="1"/>
            <p:nvPr/>
          </p:nvSpPr>
          <p:spPr>
            <a:xfrm>
              <a:off x="3340099" y="5497258"/>
              <a:ext cx="1119285" cy="369332"/>
            </a:xfrm>
            <a:prstGeom prst="rect">
              <a:avLst/>
            </a:prstGeom>
            <a:noFill/>
          </p:spPr>
          <p:txBody>
            <a:bodyPr wrap="square" rtlCol="0">
              <a:spAutoFit/>
            </a:bodyPr>
            <a:lstStyle/>
            <a:p>
              <a:pPr algn="ctr"/>
              <a:r>
                <a:rPr lang="en-US" dirty="0" smtClean="0"/>
                <a:t>Encrypt</a:t>
              </a:r>
              <a:endParaRPr lang="en-US" dirty="0"/>
            </a:p>
          </p:txBody>
        </p:sp>
      </p:grpSp>
      <p:sp>
        <p:nvSpPr>
          <p:cNvPr id="48" name="Rectangle 47"/>
          <p:cNvSpPr/>
          <p:nvPr/>
        </p:nvSpPr>
        <p:spPr>
          <a:xfrm>
            <a:off x="6661342" y="5368040"/>
            <a:ext cx="863600" cy="650771"/>
          </a:xfrm>
          <a:prstGeom prst="rect">
            <a:avLst/>
          </a:prstGeom>
          <a:noFill/>
          <a:ln w="38100" cap="flat" cmpd="sng" algn="ctr">
            <a:solidFill>
              <a:srgbClr val="4F81B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49" name="Straight Arrow Connector 48"/>
          <p:cNvCxnSpPr/>
          <p:nvPr/>
        </p:nvCxnSpPr>
        <p:spPr>
          <a:xfrm>
            <a:off x="3225800" y="5708910"/>
            <a:ext cx="304800" cy="6866"/>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flipV="1">
            <a:off x="7524944" y="5693605"/>
            <a:ext cx="583480" cy="1"/>
          </a:xfrm>
          <a:prstGeom prst="straightConnector1">
            <a:avLst/>
          </a:prstGeom>
          <a:ln w="38100" cap="flat" cmpd="sng" algn="ctr">
            <a:solidFill>
              <a:srgbClr val="4F81BD"/>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rot="16200000" flipH="1">
            <a:off x="4323837" y="5694443"/>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rot="16200000" flipH="1">
            <a:off x="6165333" y="5708908"/>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a:stCxn id="43" idx="0"/>
            <a:endCxn id="48" idx="1"/>
          </p:cNvCxnSpPr>
          <p:nvPr/>
        </p:nvCxnSpPr>
        <p:spPr>
          <a:xfrm>
            <a:off x="6228734" y="5687384"/>
            <a:ext cx="432608" cy="6042"/>
          </a:xfrm>
          <a:prstGeom prst="straightConnector1">
            <a:avLst/>
          </a:prstGeom>
          <a:ln w="38100" cap="flat" cmpd="sng" algn="ctr">
            <a:solidFill>
              <a:srgbClr val="4F81BD"/>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6635942" y="6272064"/>
            <a:ext cx="2203258" cy="369332"/>
          </a:xfrm>
          <a:prstGeom prst="rect">
            <a:avLst/>
          </a:prstGeom>
          <a:noFill/>
        </p:spPr>
        <p:txBody>
          <a:bodyPr wrap="square" rtlCol="0">
            <a:spAutoFit/>
          </a:bodyPr>
          <a:lstStyle/>
          <a:p>
            <a:r>
              <a:rPr lang="en-US" dirty="0" err="1" smtClean="0"/>
              <a:t>CrowdLogging</a:t>
            </a:r>
            <a:r>
              <a:rPr lang="en-US" dirty="0" smtClean="0"/>
              <a:t> Server</a:t>
            </a:r>
            <a:endParaRPr lang="en-US" dirty="0"/>
          </a:p>
        </p:txBody>
      </p:sp>
      <p:sp>
        <p:nvSpPr>
          <p:cNvPr id="55" name="TextBox 54"/>
          <p:cNvSpPr txBox="1"/>
          <p:nvPr/>
        </p:nvSpPr>
        <p:spPr>
          <a:xfrm>
            <a:off x="6534344" y="4571787"/>
            <a:ext cx="1119285" cy="523220"/>
          </a:xfrm>
          <a:prstGeom prst="rect">
            <a:avLst/>
          </a:prstGeom>
          <a:noFill/>
        </p:spPr>
        <p:txBody>
          <a:bodyPr wrap="square" rtlCol="0">
            <a:spAutoFit/>
          </a:bodyPr>
          <a:lstStyle/>
          <a:p>
            <a:pPr algn="ctr"/>
            <a:r>
              <a:rPr lang="en-US" sz="1400" dirty="0" smtClean="0"/>
              <a:t>Experiment</a:t>
            </a:r>
          </a:p>
          <a:p>
            <a:pPr algn="ctr"/>
            <a:r>
              <a:rPr lang="en-US" sz="1400" dirty="0" smtClean="0"/>
              <a:t>Router</a:t>
            </a:r>
          </a:p>
        </p:txBody>
      </p:sp>
      <p:cxnSp>
        <p:nvCxnSpPr>
          <p:cNvPr id="56" name="Straight Arrow Connector 55"/>
          <p:cNvCxnSpPr>
            <a:endCxn id="59" idx="0"/>
          </p:cNvCxnSpPr>
          <p:nvPr/>
        </p:nvCxnSpPr>
        <p:spPr>
          <a:xfrm rot="5400000">
            <a:off x="7220050" y="3994200"/>
            <a:ext cx="410184" cy="663999"/>
          </a:xfrm>
          <a:prstGeom prst="straightConnector1">
            <a:avLst/>
          </a:prstGeom>
          <a:ln w="38100" cap="flat" cmpd="sng" algn="ctr">
            <a:solidFill>
              <a:srgbClr val="008000"/>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61342" y="4531291"/>
            <a:ext cx="863600" cy="650771"/>
          </a:xfrm>
          <a:prstGeom prst="rect">
            <a:avLst/>
          </a:prstGeom>
          <a:noFill/>
          <a:ln w="38100" cap="flat" cmpd="sng" algn="ctr">
            <a:solidFill>
              <a:srgbClr val="4F81B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0" name="Straight Connector 59"/>
          <p:cNvCxnSpPr/>
          <p:nvPr/>
        </p:nvCxnSpPr>
        <p:spPr>
          <a:xfrm rot="16200000" flipH="1">
            <a:off x="6165336" y="4857343"/>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rot="16200000" flipH="1">
            <a:off x="4476240" y="5693604"/>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a:endCxn id="43" idx="2"/>
          </p:cNvCxnSpPr>
          <p:nvPr/>
        </p:nvCxnSpPr>
        <p:spPr>
          <a:xfrm flipV="1">
            <a:off x="4394200" y="5687384"/>
            <a:ext cx="323889" cy="2788"/>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64" name="TextBox 63"/>
          <p:cNvSpPr txBox="1"/>
          <p:nvPr/>
        </p:nvSpPr>
        <p:spPr>
          <a:xfrm>
            <a:off x="2073013" y="6578600"/>
            <a:ext cx="6186928" cy="276999"/>
          </a:xfrm>
          <a:prstGeom prst="rect">
            <a:avLst/>
          </a:prstGeom>
          <a:noFill/>
        </p:spPr>
        <p:txBody>
          <a:bodyPr wrap="square" rtlCol="0">
            <a:spAutoFit/>
          </a:bodyPr>
          <a:lstStyle/>
          <a:p>
            <a:r>
              <a:rPr lang="en-US" sz="1200" dirty="0" smtClean="0"/>
              <a:t>* This can be made more or less strict according to the privacy protocol in use</a:t>
            </a:r>
            <a:endParaRPr lang="en-US" sz="1200" dirty="0"/>
          </a:p>
        </p:txBody>
      </p:sp>
      <p:cxnSp>
        <p:nvCxnSpPr>
          <p:cNvPr id="65" name="Straight Connector 64"/>
          <p:cNvCxnSpPr/>
          <p:nvPr/>
        </p:nvCxnSpPr>
        <p:spPr>
          <a:xfrm rot="16200000" flipH="1">
            <a:off x="6094642" y="4850148"/>
            <a:ext cx="510717"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6" name="Shape 65"/>
          <p:cNvCxnSpPr/>
          <p:nvPr/>
        </p:nvCxnSpPr>
        <p:spPr>
          <a:xfrm rot="10800000" flipV="1">
            <a:off x="2794000" y="4698079"/>
            <a:ext cx="3835400" cy="702406"/>
          </a:xfrm>
          <a:prstGeom prst="bentConnector2">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67" name="Shape 49"/>
          <p:cNvCxnSpPr/>
          <p:nvPr/>
        </p:nvCxnSpPr>
        <p:spPr>
          <a:xfrm rot="10800000" flipV="1">
            <a:off x="4535584" y="4865686"/>
            <a:ext cx="2093816" cy="1"/>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68" name="Shape 50"/>
          <p:cNvCxnSpPr/>
          <p:nvPr/>
        </p:nvCxnSpPr>
        <p:spPr>
          <a:xfrm rot="10800000">
            <a:off x="5118100" y="5016499"/>
            <a:ext cx="1511300" cy="1588"/>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grpSp>
        <p:nvGrpSpPr>
          <p:cNvPr id="69" name="Group 68"/>
          <p:cNvGrpSpPr/>
          <p:nvPr/>
        </p:nvGrpSpPr>
        <p:grpSpPr>
          <a:xfrm>
            <a:off x="546563" y="5254196"/>
            <a:ext cx="388121" cy="105666"/>
            <a:chOff x="241300" y="288465"/>
            <a:chExt cx="388121" cy="105666"/>
          </a:xfrm>
        </p:grpSpPr>
        <p:grpSp>
          <p:nvGrpSpPr>
            <p:cNvPr id="70" name="Group 70"/>
            <p:cNvGrpSpPr/>
            <p:nvPr/>
          </p:nvGrpSpPr>
          <p:grpSpPr>
            <a:xfrm>
              <a:off x="241300" y="301001"/>
              <a:ext cx="388121" cy="22635"/>
              <a:chOff x="270408" y="309695"/>
              <a:chExt cx="537469" cy="31256"/>
            </a:xfrm>
          </p:grpSpPr>
          <p:cxnSp>
            <p:nvCxnSpPr>
              <p:cNvPr id="73" name="Straight Connector 72"/>
              <p:cNvCxnSpPr/>
              <p:nvPr/>
            </p:nvCxnSpPr>
            <p:spPr>
              <a:xfrm rot="5400000" flipH="1" flipV="1">
                <a:off x="722017" y="250571"/>
                <a:ext cx="26735" cy="144984"/>
              </a:xfrm>
              <a:prstGeom prst="line">
                <a:avLst/>
              </a:prstGeom>
              <a:ln w="6350" cap="flat" cmpd="sng" algn="ctr">
                <a:solidFill>
                  <a:schemeClr val="tx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rot="16200000" flipV="1">
                <a:off x="329532" y="255091"/>
                <a:ext cx="26736" cy="144984"/>
              </a:xfrm>
              <a:prstGeom prst="line">
                <a:avLst/>
              </a:prstGeom>
              <a:ln w="6350" cap="flat" cmpd="sng" algn="ctr">
                <a:solidFill>
                  <a:schemeClr val="tx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
          <p:nvSpPr>
            <p:cNvPr id="71" name="Chord 70"/>
            <p:cNvSpPr/>
            <p:nvPr/>
          </p:nvSpPr>
          <p:spPr>
            <a:xfrm rot="17548817">
              <a:off x="323224" y="294247"/>
              <a:ext cx="104697" cy="93134"/>
            </a:xfrm>
            <a:prstGeom prst="chord">
              <a:avLst/>
            </a:prstGeom>
            <a:solidFill>
              <a:schemeClr val="tx1">
                <a:lumMod val="85000"/>
                <a:lumOff val="15000"/>
              </a:schemeClr>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Chord 71"/>
            <p:cNvSpPr/>
            <p:nvPr/>
          </p:nvSpPr>
          <p:spPr>
            <a:xfrm rot="17548817">
              <a:off x="430708" y="295216"/>
              <a:ext cx="104697" cy="93134"/>
            </a:xfrm>
            <a:prstGeom prst="chord">
              <a:avLst/>
            </a:prstGeom>
            <a:solidFill>
              <a:schemeClr val="tx1">
                <a:lumMod val="85000"/>
                <a:lumOff val="15000"/>
              </a:schemeClr>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5" name="TextBox 74"/>
          <p:cNvSpPr txBox="1"/>
          <p:nvPr/>
        </p:nvSpPr>
        <p:spPr>
          <a:xfrm>
            <a:off x="2266948" y="5395658"/>
            <a:ext cx="1057016" cy="830997"/>
          </a:xfrm>
          <a:prstGeom prst="rect">
            <a:avLst/>
          </a:prstGeom>
          <a:noFill/>
        </p:spPr>
        <p:txBody>
          <a:bodyPr wrap="square" rtlCol="0">
            <a:spAutoFit/>
          </a:bodyPr>
          <a:lstStyle/>
          <a:p>
            <a:pPr algn="ctr"/>
            <a:r>
              <a:rPr lang="en-US" sz="1200" dirty="0" smtClean="0"/>
              <a:t>Mine</a:t>
            </a:r>
          </a:p>
          <a:p>
            <a:pPr algn="ctr"/>
            <a:r>
              <a:rPr lang="en-US" sz="1200" dirty="0" smtClean="0"/>
              <a:t>Experiment</a:t>
            </a:r>
          </a:p>
          <a:p>
            <a:pPr algn="ctr"/>
            <a:r>
              <a:rPr lang="en-US" sz="1200" dirty="0" smtClean="0"/>
              <a:t>Data</a:t>
            </a:r>
          </a:p>
          <a:p>
            <a:pPr algn="ct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4" grpId="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solidFill>
                  <a:srgbClr val="E46C0A"/>
                </a:solidFill>
              </a:rPr>
              <a:t>CrowdLogging</a:t>
            </a:r>
            <a:r>
              <a:rPr lang="en-US" dirty="0" smtClean="0">
                <a:solidFill>
                  <a:srgbClr val="E46C0A"/>
                </a:solidFill>
              </a:rPr>
              <a:t>: </a:t>
            </a:r>
            <a:r>
              <a:rPr lang="en-US" dirty="0" smtClean="0">
                <a:solidFill>
                  <a:srgbClr val="595959"/>
                </a:solidFill>
              </a:rPr>
              <a:t>how data is released</a:t>
            </a:r>
            <a:endParaRPr lang="en-US" dirty="0">
              <a:solidFill>
                <a:srgbClr val="595959"/>
              </a:solidFill>
            </a:endParaRPr>
          </a:p>
        </p:txBody>
      </p:sp>
      <p:sp>
        <p:nvSpPr>
          <p:cNvPr id="3" name="Content Placeholder 2"/>
          <p:cNvSpPr>
            <a:spLocks noGrp="1"/>
          </p:cNvSpPr>
          <p:nvPr>
            <p:ph idx="1"/>
          </p:nvPr>
        </p:nvSpPr>
        <p:spPr>
          <a:xfrm>
            <a:off x="457200" y="1600201"/>
            <a:ext cx="8229600" cy="2668588"/>
          </a:xfrm>
        </p:spPr>
        <p:txBody>
          <a:bodyPr>
            <a:normAutofit/>
          </a:bodyPr>
          <a:lstStyle/>
          <a:p>
            <a:r>
              <a:rPr lang="en-US" dirty="0" smtClean="0"/>
              <a:t>Researchers can access the CrowdLog</a:t>
            </a:r>
          </a:p>
          <a:p>
            <a:r>
              <a:rPr lang="en-US" dirty="0" smtClean="0"/>
              <a:t>Benefits:</a:t>
            </a:r>
          </a:p>
          <a:p>
            <a:pPr lvl="1"/>
            <a:r>
              <a:rPr lang="en-US" b="1" dirty="0" err="1" smtClean="0">
                <a:solidFill>
                  <a:schemeClr val="accent5">
                    <a:lumMod val="75000"/>
                  </a:schemeClr>
                </a:solidFill>
              </a:rPr>
              <a:t>sharability</a:t>
            </a:r>
            <a:endParaRPr lang="en-US" b="1" dirty="0"/>
          </a:p>
        </p:txBody>
      </p:sp>
      <p:sp>
        <p:nvSpPr>
          <p:cNvPr id="4" name="Rounded Rectangle 3"/>
          <p:cNvSpPr/>
          <p:nvPr/>
        </p:nvSpPr>
        <p:spPr>
          <a:xfrm>
            <a:off x="546100" y="53598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ounded Rectangle 4"/>
          <p:cNvSpPr/>
          <p:nvPr/>
        </p:nvSpPr>
        <p:spPr>
          <a:xfrm>
            <a:off x="393700" y="52074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Rounded Rectangle 5"/>
          <p:cNvSpPr/>
          <p:nvPr/>
        </p:nvSpPr>
        <p:spPr>
          <a:xfrm>
            <a:off x="241300" y="50550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TextBox 6"/>
          <p:cNvSpPr txBox="1"/>
          <p:nvPr/>
        </p:nvSpPr>
        <p:spPr>
          <a:xfrm>
            <a:off x="6547041" y="5312247"/>
            <a:ext cx="1119285" cy="738664"/>
          </a:xfrm>
          <a:prstGeom prst="rect">
            <a:avLst/>
          </a:prstGeom>
          <a:noFill/>
        </p:spPr>
        <p:txBody>
          <a:bodyPr wrap="square" rtlCol="0">
            <a:spAutoFit/>
          </a:bodyPr>
          <a:lstStyle/>
          <a:p>
            <a:pPr algn="ctr"/>
            <a:r>
              <a:rPr lang="en-US" sz="1400" dirty="0" smtClean="0"/>
              <a:t>Aggregate and</a:t>
            </a:r>
          </a:p>
          <a:p>
            <a:pPr algn="ctr"/>
            <a:r>
              <a:rPr lang="en-US" sz="1400" dirty="0" smtClean="0"/>
              <a:t>Decrypt</a:t>
            </a:r>
            <a:endParaRPr lang="en-US" sz="1400" dirty="0"/>
          </a:p>
        </p:txBody>
      </p:sp>
      <p:grpSp>
        <p:nvGrpSpPr>
          <p:cNvPr id="8" name="Group 20"/>
          <p:cNvGrpSpPr/>
          <p:nvPr/>
        </p:nvGrpSpPr>
        <p:grpSpPr>
          <a:xfrm>
            <a:off x="457200" y="5182062"/>
            <a:ext cx="528085" cy="817362"/>
            <a:chOff x="1194469" y="1785626"/>
            <a:chExt cx="641243" cy="1031136"/>
          </a:xfrm>
        </p:grpSpPr>
        <p:sp>
          <p:nvSpPr>
            <p:cNvPr id="9" name="Oval 8"/>
            <p:cNvSpPr/>
            <p:nvPr/>
          </p:nvSpPr>
          <p:spPr>
            <a:xfrm>
              <a:off x="1320206" y="1785626"/>
              <a:ext cx="402349" cy="389820"/>
            </a:xfrm>
            <a:prstGeom prst="ellipse">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Round Same Side Corner Rectangle 9"/>
            <p:cNvSpPr/>
            <p:nvPr/>
          </p:nvSpPr>
          <p:spPr>
            <a:xfrm>
              <a:off x="1194469" y="2175446"/>
              <a:ext cx="641243" cy="641316"/>
            </a:xfrm>
            <a:prstGeom prst="round2SameRect">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1" name="Magnetic Disk 14"/>
          <p:cNvSpPr/>
          <p:nvPr/>
        </p:nvSpPr>
        <p:spPr>
          <a:xfrm>
            <a:off x="1479024" y="5387785"/>
            <a:ext cx="578376" cy="611639"/>
          </a:xfrm>
          <a:prstGeom prst="flowChartMagneticDisk">
            <a:avLst/>
          </a:prstGeom>
          <a:ln w="38100" cap="flat" cmpd="sng" algn="ctr">
            <a:solidFill>
              <a:schemeClr val="accent6"/>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2" name="Cloud 11"/>
          <p:cNvSpPr/>
          <p:nvPr/>
        </p:nvSpPr>
        <p:spPr>
          <a:xfrm>
            <a:off x="831324" y="4362219"/>
            <a:ext cx="1295400" cy="597362"/>
          </a:xfrm>
          <a:prstGeom prst="cloud">
            <a:avLst/>
          </a:prstGeom>
          <a:ln w="38100" cap="flat" cmpd="sng" algn="ctr">
            <a:solidFill>
              <a:schemeClr val="accent1"/>
            </a:solidFill>
            <a:prstDash val="solid"/>
            <a:round/>
            <a:headEnd type="none" w="med" len="med"/>
            <a:tailEnd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Web</a:t>
            </a:r>
            <a:endParaRPr lang="en-US" dirty="0"/>
          </a:p>
        </p:txBody>
      </p:sp>
      <p:sp>
        <p:nvSpPr>
          <p:cNvPr id="13" name="TextBox 12"/>
          <p:cNvSpPr txBox="1"/>
          <p:nvPr/>
        </p:nvSpPr>
        <p:spPr>
          <a:xfrm>
            <a:off x="368300" y="5522479"/>
            <a:ext cx="698500" cy="369332"/>
          </a:xfrm>
          <a:prstGeom prst="rect">
            <a:avLst/>
          </a:prstGeom>
          <a:noFill/>
        </p:spPr>
        <p:txBody>
          <a:bodyPr wrap="square" rtlCol="0">
            <a:spAutoFit/>
          </a:bodyPr>
          <a:lstStyle/>
          <a:p>
            <a:pPr algn="ctr"/>
            <a:r>
              <a:rPr lang="en-US" dirty="0" smtClean="0"/>
              <a:t>User</a:t>
            </a:r>
            <a:endParaRPr lang="en-US" dirty="0"/>
          </a:p>
        </p:txBody>
      </p:sp>
      <p:grpSp>
        <p:nvGrpSpPr>
          <p:cNvPr id="14" name="Group 13"/>
          <p:cNvGrpSpPr/>
          <p:nvPr/>
        </p:nvGrpSpPr>
        <p:grpSpPr>
          <a:xfrm>
            <a:off x="7347861" y="2888748"/>
            <a:ext cx="1338939" cy="1232361"/>
            <a:chOff x="7510307" y="3886201"/>
            <a:chExt cx="1338939" cy="1232361"/>
          </a:xfrm>
        </p:grpSpPr>
        <p:grpSp>
          <p:nvGrpSpPr>
            <p:cNvPr id="15" name="Group 11"/>
            <p:cNvGrpSpPr/>
            <p:nvPr/>
          </p:nvGrpSpPr>
          <p:grpSpPr>
            <a:xfrm>
              <a:off x="7613591" y="3886201"/>
              <a:ext cx="1184850" cy="1232360"/>
              <a:chOff x="2632809" y="4863148"/>
              <a:chExt cx="1022405" cy="1035441"/>
            </a:xfrm>
          </p:grpSpPr>
          <p:grpSp>
            <p:nvGrpSpPr>
              <p:cNvPr id="16" name="Group 7"/>
              <p:cNvGrpSpPr/>
              <p:nvPr/>
            </p:nvGrpSpPr>
            <p:grpSpPr>
              <a:xfrm>
                <a:off x="2884016" y="4863148"/>
                <a:ext cx="528085" cy="817362"/>
                <a:chOff x="1194469" y="1785626"/>
                <a:chExt cx="641243" cy="1031136"/>
              </a:xfrm>
            </p:grpSpPr>
            <p:sp>
              <p:nvSpPr>
                <p:cNvPr id="26" name="Oval 25"/>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7" name="Round Same Side Corner Rectangle 2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19" name="Group 7"/>
              <p:cNvGrpSpPr/>
              <p:nvPr/>
            </p:nvGrpSpPr>
            <p:grpSpPr>
              <a:xfrm>
                <a:off x="3127129" y="5015548"/>
                <a:ext cx="528085" cy="817362"/>
                <a:chOff x="1194469" y="1785626"/>
                <a:chExt cx="641243" cy="1031136"/>
              </a:xfrm>
            </p:grpSpPr>
            <p:sp>
              <p:nvSpPr>
                <p:cNvPr id="24" name="Oval 17"/>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5" name="Round Same Side Corner Rectangle 18"/>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20" name="Group 7"/>
              <p:cNvGrpSpPr/>
              <p:nvPr/>
            </p:nvGrpSpPr>
            <p:grpSpPr>
              <a:xfrm>
                <a:off x="2632809" y="5081227"/>
                <a:ext cx="528085" cy="817362"/>
                <a:chOff x="1194469" y="1785626"/>
                <a:chExt cx="641243" cy="1031136"/>
              </a:xfrm>
            </p:grpSpPr>
            <p:sp>
              <p:nvSpPr>
                <p:cNvPr id="22" name="Oval 21"/>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3" name="Round Same Side Corner Rectangle 1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grpSp>
          <p:nvGrpSpPr>
            <p:cNvPr id="21" name="Group 24"/>
            <p:cNvGrpSpPr/>
            <p:nvPr/>
          </p:nvGrpSpPr>
          <p:grpSpPr>
            <a:xfrm>
              <a:off x="7510307" y="4607691"/>
              <a:ext cx="1338939" cy="338554"/>
              <a:chOff x="7664392" y="5387785"/>
              <a:chExt cx="1338939" cy="338554"/>
            </a:xfrm>
          </p:grpSpPr>
          <p:sp>
            <p:nvSpPr>
              <p:cNvPr id="17" name="Rectangle 16"/>
              <p:cNvSpPr/>
              <p:nvPr/>
            </p:nvSpPr>
            <p:spPr>
              <a:xfrm>
                <a:off x="7831441" y="5438585"/>
                <a:ext cx="995059" cy="251015"/>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7664392" y="5387785"/>
                <a:ext cx="1338939" cy="338554"/>
              </a:xfrm>
              <a:prstGeom prst="rect">
                <a:avLst/>
              </a:prstGeom>
              <a:noFill/>
              <a:effectLst/>
            </p:spPr>
            <p:txBody>
              <a:bodyPr wrap="square" rtlCol="0">
                <a:spAutoFit/>
              </a:bodyPr>
              <a:lstStyle/>
              <a:p>
                <a:pPr algn="ctr"/>
                <a:r>
                  <a:rPr lang="en-US" sz="1600" dirty="0" smtClean="0"/>
                  <a:t>Researchers</a:t>
                </a:r>
                <a:endParaRPr lang="en-US" sz="1600" dirty="0"/>
              </a:p>
            </p:txBody>
          </p:sp>
        </p:grpSp>
      </p:grpSp>
      <p:sp>
        <p:nvSpPr>
          <p:cNvPr id="28" name="Rounded Rectangle 27"/>
          <p:cNvSpPr/>
          <p:nvPr/>
        </p:nvSpPr>
        <p:spPr>
          <a:xfrm>
            <a:off x="6349999" y="4267200"/>
            <a:ext cx="2630585" cy="2043369"/>
          </a:xfrm>
          <a:prstGeom prst="roundRect">
            <a:avLst/>
          </a:prstGeom>
          <a:noFill/>
          <a:ln w="38100" cap="flat" cmpd="sng" algn="ctr">
            <a:solidFill>
              <a:schemeClr val="accent1"/>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9" name="Magnetic Disk 14"/>
          <p:cNvSpPr/>
          <p:nvPr/>
        </p:nvSpPr>
        <p:spPr>
          <a:xfrm>
            <a:off x="8108424" y="5387785"/>
            <a:ext cx="578376" cy="611639"/>
          </a:xfrm>
          <a:prstGeom prst="flowChartMagneticDisk">
            <a:avLst/>
          </a:prstGeom>
          <a:ln w="38100" cap="flat" cmpd="sng" algn="ctr">
            <a:solidFill>
              <a:srgbClr val="4F81BD"/>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smtClean="0"/>
          </a:p>
        </p:txBody>
      </p:sp>
      <p:sp>
        <p:nvSpPr>
          <p:cNvPr id="30" name="TextBox 29"/>
          <p:cNvSpPr txBox="1"/>
          <p:nvPr/>
        </p:nvSpPr>
        <p:spPr>
          <a:xfrm>
            <a:off x="8051800" y="5515336"/>
            <a:ext cx="698500" cy="523220"/>
          </a:xfrm>
          <a:prstGeom prst="rect">
            <a:avLst/>
          </a:prstGeom>
          <a:noFill/>
        </p:spPr>
        <p:txBody>
          <a:bodyPr wrap="square" rtlCol="0">
            <a:spAutoFit/>
          </a:bodyPr>
          <a:lstStyle/>
          <a:p>
            <a:pPr algn="ctr"/>
            <a:r>
              <a:rPr lang="en-US" sz="1400" dirty="0" smtClean="0"/>
              <a:t>Crowd</a:t>
            </a:r>
            <a:br>
              <a:rPr lang="en-US" sz="1400" dirty="0" smtClean="0"/>
            </a:br>
            <a:r>
              <a:rPr lang="en-US" sz="1400" dirty="0" smtClean="0"/>
              <a:t>Log</a:t>
            </a:r>
          </a:p>
        </p:txBody>
      </p:sp>
      <p:sp>
        <p:nvSpPr>
          <p:cNvPr id="31" name="TextBox 30"/>
          <p:cNvSpPr txBox="1"/>
          <p:nvPr/>
        </p:nvSpPr>
        <p:spPr>
          <a:xfrm>
            <a:off x="1428224" y="5515336"/>
            <a:ext cx="698500" cy="523220"/>
          </a:xfrm>
          <a:prstGeom prst="rect">
            <a:avLst/>
          </a:prstGeom>
          <a:noFill/>
        </p:spPr>
        <p:txBody>
          <a:bodyPr wrap="square" rtlCol="0">
            <a:spAutoFit/>
          </a:bodyPr>
          <a:lstStyle/>
          <a:p>
            <a:pPr algn="ctr"/>
            <a:r>
              <a:rPr lang="en-US" sz="1400" dirty="0" smtClean="0"/>
              <a:t>User</a:t>
            </a:r>
            <a:br>
              <a:rPr lang="en-US" sz="1400" dirty="0" smtClean="0"/>
            </a:br>
            <a:r>
              <a:rPr lang="en-US" sz="1400" dirty="0" smtClean="0"/>
              <a:t>Log</a:t>
            </a:r>
          </a:p>
        </p:txBody>
      </p:sp>
      <p:sp>
        <p:nvSpPr>
          <p:cNvPr id="33" name="Rectangle 32"/>
          <p:cNvSpPr/>
          <p:nvPr/>
        </p:nvSpPr>
        <p:spPr>
          <a:xfrm>
            <a:off x="2362200" y="5375085"/>
            <a:ext cx="863600" cy="650771"/>
          </a:xfrm>
          <a:prstGeom prst="rect">
            <a:avLst/>
          </a:prstGeom>
          <a:noFill/>
          <a:ln w="38100" cap="flat" cmpd="sng" algn="ctr">
            <a:solidFill>
              <a:schemeClr val="accent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5" name="Straight Arrow Connector 34"/>
          <p:cNvCxnSpPr>
            <a:stCxn id="11" idx="4"/>
            <a:endCxn id="33" idx="1"/>
          </p:cNvCxnSpPr>
          <p:nvPr/>
        </p:nvCxnSpPr>
        <p:spPr>
          <a:xfrm>
            <a:off x="2057400" y="5693605"/>
            <a:ext cx="304800" cy="6866"/>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1251984" y="5053731"/>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9"/>
          <p:cNvCxnSpPr>
            <a:stCxn id="10" idx="0"/>
            <a:endCxn id="12" idx="1"/>
          </p:cNvCxnSpPr>
          <p:nvPr/>
        </p:nvCxnSpPr>
        <p:spPr>
          <a:xfrm flipV="1">
            <a:off x="985285" y="4958945"/>
            <a:ext cx="493739" cy="786300"/>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10"/>
          <p:cNvCxnSpPr>
            <a:stCxn id="12" idx="1"/>
            <a:endCxn id="11" idx="1"/>
          </p:cNvCxnSpPr>
          <p:nvPr/>
        </p:nvCxnSpPr>
        <p:spPr>
          <a:xfrm rot="16200000" flipH="1">
            <a:off x="1409198" y="5028771"/>
            <a:ext cx="428840" cy="289188"/>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2581791" y="5056907"/>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7278326" y="4265612"/>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1479024" y="5975056"/>
            <a:ext cx="1984640" cy="369332"/>
          </a:xfrm>
          <a:prstGeom prst="rect">
            <a:avLst/>
          </a:prstGeom>
          <a:noFill/>
        </p:spPr>
        <p:txBody>
          <a:bodyPr wrap="square" rtlCol="0">
            <a:spAutoFit/>
          </a:bodyPr>
          <a:lstStyle/>
          <a:p>
            <a:r>
              <a:rPr lang="en-US" dirty="0" smtClean="0"/>
              <a:t>User’s computer</a:t>
            </a:r>
            <a:endParaRPr lang="en-US" dirty="0"/>
          </a:p>
        </p:txBody>
      </p:sp>
      <p:grpSp>
        <p:nvGrpSpPr>
          <p:cNvPr id="42" name="Group 41"/>
          <p:cNvGrpSpPr/>
          <p:nvPr/>
        </p:nvGrpSpPr>
        <p:grpSpPr>
          <a:xfrm>
            <a:off x="4713385" y="5349944"/>
            <a:ext cx="1516613" cy="674880"/>
            <a:chOff x="4706385" y="5389076"/>
            <a:chExt cx="1516613" cy="674880"/>
          </a:xfrm>
        </p:grpSpPr>
        <p:sp>
          <p:nvSpPr>
            <p:cNvPr id="43" name="Cloud 42"/>
            <p:cNvSpPr/>
            <p:nvPr/>
          </p:nvSpPr>
          <p:spPr>
            <a:xfrm>
              <a:off x="4706385" y="5389076"/>
              <a:ext cx="1516613" cy="674880"/>
            </a:xfrm>
            <a:prstGeom prst="cloud">
              <a:avLst/>
            </a:prstGeom>
            <a:ln w="38100" cap="flat" cmpd="sng" algn="ctr">
              <a:solidFill>
                <a:schemeClr val="accent4">
                  <a:lumMod val="60000"/>
                  <a:lumOff val="40000"/>
                </a:schemeClr>
              </a:solidFill>
              <a:prstDash val="solid"/>
              <a:round/>
              <a:headEnd type="none" w="med" len="med"/>
              <a:tailEnd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400" dirty="0">
                <a:solidFill>
                  <a:schemeClr val="accent5">
                    <a:lumMod val="75000"/>
                  </a:schemeClr>
                </a:solidFill>
              </a:endParaRPr>
            </a:p>
          </p:txBody>
        </p:sp>
        <p:sp>
          <p:nvSpPr>
            <p:cNvPr id="44" name="TextBox 43"/>
            <p:cNvSpPr txBox="1"/>
            <p:nvPr/>
          </p:nvSpPr>
          <p:spPr>
            <a:xfrm>
              <a:off x="4864804" y="5440265"/>
              <a:ext cx="1154995" cy="307777"/>
            </a:xfrm>
            <a:prstGeom prst="rect">
              <a:avLst/>
            </a:prstGeom>
            <a:noFill/>
          </p:spPr>
          <p:txBody>
            <a:bodyPr wrap="square" rtlCol="0">
              <a:spAutoFit/>
            </a:bodyPr>
            <a:lstStyle/>
            <a:p>
              <a:pPr algn="ctr"/>
              <a:r>
                <a:rPr lang="en-US" sz="1400" dirty="0" err="1" smtClean="0"/>
                <a:t>Anonymizers</a:t>
              </a:r>
              <a:endParaRPr lang="en-US" sz="1400" dirty="0" smtClean="0"/>
            </a:p>
          </p:txBody>
        </p:sp>
      </p:grpSp>
      <p:grpSp>
        <p:nvGrpSpPr>
          <p:cNvPr id="45" name="Group 44"/>
          <p:cNvGrpSpPr/>
          <p:nvPr/>
        </p:nvGrpSpPr>
        <p:grpSpPr>
          <a:xfrm>
            <a:off x="3416299" y="5375072"/>
            <a:ext cx="1119285" cy="650771"/>
            <a:chOff x="3340099" y="5375072"/>
            <a:chExt cx="1119285" cy="650771"/>
          </a:xfrm>
        </p:grpSpPr>
        <p:sp>
          <p:nvSpPr>
            <p:cNvPr id="46" name="Rectangle 45"/>
            <p:cNvSpPr/>
            <p:nvPr/>
          </p:nvSpPr>
          <p:spPr>
            <a:xfrm>
              <a:off x="3454400" y="5375072"/>
              <a:ext cx="863600" cy="650771"/>
            </a:xfrm>
            <a:prstGeom prst="rect">
              <a:avLst/>
            </a:prstGeom>
            <a:noFill/>
            <a:ln w="38100" cap="flat" cmpd="sng" algn="ctr">
              <a:solidFill>
                <a:schemeClr val="accent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TextBox 46"/>
            <p:cNvSpPr txBox="1"/>
            <p:nvPr/>
          </p:nvSpPr>
          <p:spPr>
            <a:xfrm>
              <a:off x="3340099" y="5497258"/>
              <a:ext cx="1119285" cy="369332"/>
            </a:xfrm>
            <a:prstGeom prst="rect">
              <a:avLst/>
            </a:prstGeom>
            <a:noFill/>
          </p:spPr>
          <p:txBody>
            <a:bodyPr wrap="square" rtlCol="0">
              <a:spAutoFit/>
            </a:bodyPr>
            <a:lstStyle/>
            <a:p>
              <a:pPr algn="ctr"/>
              <a:r>
                <a:rPr lang="en-US" dirty="0" smtClean="0"/>
                <a:t>Encrypt</a:t>
              </a:r>
              <a:endParaRPr lang="en-US" dirty="0"/>
            </a:p>
          </p:txBody>
        </p:sp>
      </p:grpSp>
      <p:sp>
        <p:nvSpPr>
          <p:cNvPr id="48" name="Rectangle 47"/>
          <p:cNvSpPr/>
          <p:nvPr/>
        </p:nvSpPr>
        <p:spPr>
          <a:xfrm>
            <a:off x="6661342" y="5368040"/>
            <a:ext cx="863600" cy="650771"/>
          </a:xfrm>
          <a:prstGeom prst="rect">
            <a:avLst/>
          </a:prstGeom>
          <a:noFill/>
          <a:ln w="38100" cap="flat" cmpd="sng" algn="ctr">
            <a:solidFill>
              <a:srgbClr val="4F81B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49" name="Straight Arrow Connector 48"/>
          <p:cNvCxnSpPr/>
          <p:nvPr/>
        </p:nvCxnSpPr>
        <p:spPr>
          <a:xfrm>
            <a:off x="3225800" y="5708910"/>
            <a:ext cx="304800" cy="6866"/>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flipV="1">
            <a:off x="7524944" y="5693605"/>
            <a:ext cx="583480" cy="1"/>
          </a:xfrm>
          <a:prstGeom prst="straightConnector1">
            <a:avLst/>
          </a:prstGeom>
          <a:ln w="38100" cap="flat" cmpd="sng" algn="ctr">
            <a:solidFill>
              <a:srgbClr val="4F81BD"/>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rot="16200000" flipH="1">
            <a:off x="4323837" y="5694443"/>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rot="16200000" flipH="1">
            <a:off x="6165333" y="5708908"/>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a:stCxn id="43" idx="0"/>
            <a:endCxn id="48" idx="1"/>
          </p:cNvCxnSpPr>
          <p:nvPr/>
        </p:nvCxnSpPr>
        <p:spPr>
          <a:xfrm>
            <a:off x="6228734" y="5687384"/>
            <a:ext cx="432608" cy="6042"/>
          </a:xfrm>
          <a:prstGeom prst="straightConnector1">
            <a:avLst/>
          </a:prstGeom>
          <a:ln w="38100" cap="flat" cmpd="sng" algn="ctr">
            <a:solidFill>
              <a:srgbClr val="4F81BD"/>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6635942" y="6272064"/>
            <a:ext cx="2203258" cy="369332"/>
          </a:xfrm>
          <a:prstGeom prst="rect">
            <a:avLst/>
          </a:prstGeom>
          <a:noFill/>
        </p:spPr>
        <p:txBody>
          <a:bodyPr wrap="square" rtlCol="0">
            <a:spAutoFit/>
          </a:bodyPr>
          <a:lstStyle/>
          <a:p>
            <a:r>
              <a:rPr lang="en-US" dirty="0" err="1" smtClean="0"/>
              <a:t>CrowdLogging</a:t>
            </a:r>
            <a:r>
              <a:rPr lang="en-US" dirty="0" smtClean="0"/>
              <a:t> Server</a:t>
            </a:r>
            <a:endParaRPr lang="en-US" dirty="0"/>
          </a:p>
        </p:txBody>
      </p:sp>
      <p:sp>
        <p:nvSpPr>
          <p:cNvPr id="55" name="TextBox 54"/>
          <p:cNvSpPr txBox="1"/>
          <p:nvPr/>
        </p:nvSpPr>
        <p:spPr>
          <a:xfrm>
            <a:off x="6534344" y="4571787"/>
            <a:ext cx="1119285" cy="523220"/>
          </a:xfrm>
          <a:prstGeom prst="rect">
            <a:avLst/>
          </a:prstGeom>
          <a:noFill/>
        </p:spPr>
        <p:txBody>
          <a:bodyPr wrap="square" rtlCol="0">
            <a:spAutoFit/>
          </a:bodyPr>
          <a:lstStyle/>
          <a:p>
            <a:pPr algn="ctr"/>
            <a:r>
              <a:rPr lang="en-US" sz="1400" dirty="0" smtClean="0"/>
              <a:t>Experiment</a:t>
            </a:r>
          </a:p>
          <a:p>
            <a:pPr algn="ctr"/>
            <a:r>
              <a:rPr lang="en-US" sz="1400" dirty="0" smtClean="0"/>
              <a:t>Router</a:t>
            </a:r>
          </a:p>
        </p:txBody>
      </p:sp>
      <p:cxnSp>
        <p:nvCxnSpPr>
          <p:cNvPr id="56" name="Straight Arrow Connector 55"/>
          <p:cNvCxnSpPr>
            <a:endCxn id="59" idx="0"/>
          </p:cNvCxnSpPr>
          <p:nvPr/>
        </p:nvCxnSpPr>
        <p:spPr>
          <a:xfrm rot="5400000">
            <a:off x="7220050" y="3994200"/>
            <a:ext cx="410184" cy="663999"/>
          </a:xfrm>
          <a:prstGeom prst="straightConnector1">
            <a:avLst/>
          </a:prstGeom>
          <a:ln w="38100" cap="flat" cmpd="sng" algn="ctr">
            <a:solidFill>
              <a:srgbClr val="008000"/>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8169407" y="4267200"/>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29" idx="1"/>
          </p:cNvCxnSpPr>
          <p:nvPr/>
        </p:nvCxnSpPr>
        <p:spPr>
          <a:xfrm rot="5400000" flipH="1" flipV="1">
            <a:off x="7745620" y="4735793"/>
            <a:ext cx="1303984" cy="1588"/>
          </a:xfrm>
          <a:prstGeom prst="straightConnector1">
            <a:avLst/>
          </a:prstGeom>
          <a:ln w="38100" cap="flat" cmpd="sng" algn="ctr">
            <a:solidFill>
              <a:srgbClr val="4F81BD"/>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61342" y="4531291"/>
            <a:ext cx="863600" cy="650771"/>
          </a:xfrm>
          <a:prstGeom prst="rect">
            <a:avLst/>
          </a:prstGeom>
          <a:noFill/>
          <a:ln w="38100" cap="flat" cmpd="sng" algn="ctr">
            <a:solidFill>
              <a:srgbClr val="4F81B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0" name="Straight Connector 59"/>
          <p:cNvCxnSpPr/>
          <p:nvPr/>
        </p:nvCxnSpPr>
        <p:spPr>
          <a:xfrm rot="16200000" flipH="1">
            <a:off x="6165336" y="4857343"/>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rot="16200000" flipH="1">
            <a:off x="4476240" y="5693604"/>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a:endCxn id="43" idx="2"/>
          </p:cNvCxnSpPr>
          <p:nvPr/>
        </p:nvCxnSpPr>
        <p:spPr>
          <a:xfrm flipV="1">
            <a:off x="4394200" y="5687384"/>
            <a:ext cx="323889" cy="2788"/>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rot="16200000" flipH="1">
            <a:off x="6094642" y="4850148"/>
            <a:ext cx="510717"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5" name="Shape 64"/>
          <p:cNvCxnSpPr/>
          <p:nvPr/>
        </p:nvCxnSpPr>
        <p:spPr>
          <a:xfrm rot="10800000" flipV="1">
            <a:off x="2794000" y="4698079"/>
            <a:ext cx="3835400" cy="702406"/>
          </a:xfrm>
          <a:prstGeom prst="bentConnector2">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66" name="Shape 49"/>
          <p:cNvCxnSpPr/>
          <p:nvPr/>
        </p:nvCxnSpPr>
        <p:spPr>
          <a:xfrm rot="10800000" flipV="1">
            <a:off x="4535584" y="4865686"/>
            <a:ext cx="2093816" cy="1"/>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67" name="Shape 50"/>
          <p:cNvCxnSpPr/>
          <p:nvPr/>
        </p:nvCxnSpPr>
        <p:spPr>
          <a:xfrm rot="10800000">
            <a:off x="5118100" y="5016499"/>
            <a:ext cx="1511300" cy="1588"/>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grpSp>
        <p:nvGrpSpPr>
          <p:cNvPr id="68" name="Group 67"/>
          <p:cNvGrpSpPr/>
          <p:nvPr/>
        </p:nvGrpSpPr>
        <p:grpSpPr>
          <a:xfrm>
            <a:off x="546563" y="5254196"/>
            <a:ext cx="388121" cy="105666"/>
            <a:chOff x="241300" y="288465"/>
            <a:chExt cx="388121" cy="105666"/>
          </a:xfrm>
        </p:grpSpPr>
        <p:grpSp>
          <p:nvGrpSpPr>
            <p:cNvPr id="69" name="Group 70"/>
            <p:cNvGrpSpPr/>
            <p:nvPr/>
          </p:nvGrpSpPr>
          <p:grpSpPr>
            <a:xfrm>
              <a:off x="241300" y="301001"/>
              <a:ext cx="388121" cy="22635"/>
              <a:chOff x="270408" y="309695"/>
              <a:chExt cx="537469" cy="31256"/>
            </a:xfrm>
          </p:grpSpPr>
          <p:cxnSp>
            <p:nvCxnSpPr>
              <p:cNvPr id="72" name="Straight Connector 71"/>
              <p:cNvCxnSpPr/>
              <p:nvPr/>
            </p:nvCxnSpPr>
            <p:spPr>
              <a:xfrm rot="5400000" flipH="1" flipV="1">
                <a:off x="722017" y="250571"/>
                <a:ext cx="26735" cy="144984"/>
              </a:xfrm>
              <a:prstGeom prst="line">
                <a:avLst/>
              </a:prstGeom>
              <a:ln w="6350" cap="flat" cmpd="sng" algn="ctr">
                <a:solidFill>
                  <a:schemeClr val="tx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rot="16200000" flipV="1">
                <a:off x="329532" y="255091"/>
                <a:ext cx="26736" cy="144984"/>
              </a:xfrm>
              <a:prstGeom prst="line">
                <a:avLst/>
              </a:prstGeom>
              <a:ln w="6350" cap="flat" cmpd="sng" algn="ctr">
                <a:solidFill>
                  <a:schemeClr val="tx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
          <p:nvSpPr>
            <p:cNvPr id="70" name="Chord 69"/>
            <p:cNvSpPr/>
            <p:nvPr/>
          </p:nvSpPr>
          <p:spPr>
            <a:xfrm rot="17548817">
              <a:off x="323224" y="294247"/>
              <a:ext cx="104697" cy="93134"/>
            </a:xfrm>
            <a:prstGeom prst="chord">
              <a:avLst/>
            </a:prstGeom>
            <a:solidFill>
              <a:schemeClr val="tx1">
                <a:lumMod val="85000"/>
                <a:lumOff val="15000"/>
              </a:schemeClr>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Chord 70"/>
            <p:cNvSpPr/>
            <p:nvPr/>
          </p:nvSpPr>
          <p:spPr>
            <a:xfrm rot="17548817">
              <a:off x="430708" y="295216"/>
              <a:ext cx="104697" cy="93134"/>
            </a:xfrm>
            <a:prstGeom prst="chord">
              <a:avLst/>
            </a:prstGeom>
            <a:solidFill>
              <a:schemeClr val="tx1">
                <a:lumMod val="85000"/>
                <a:lumOff val="15000"/>
              </a:schemeClr>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4" name="TextBox 73"/>
          <p:cNvSpPr txBox="1"/>
          <p:nvPr/>
        </p:nvSpPr>
        <p:spPr>
          <a:xfrm>
            <a:off x="2266948" y="5395658"/>
            <a:ext cx="1057016" cy="830997"/>
          </a:xfrm>
          <a:prstGeom prst="rect">
            <a:avLst/>
          </a:prstGeom>
          <a:noFill/>
        </p:spPr>
        <p:txBody>
          <a:bodyPr wrap="square" rtlCol="0">
            <a:spAutoFit/>
          </a:bodyPr>
          <a:lstStyle/>
          <a:p>
            <a:pPr algn="ctr"/>
            <a:r>
              <a:rPr lang="en-US" sz="1200" dirty="0" smtClean="0"/>
              <a:t>Mine</a:t>
            </a:r>
          </a:p>
          <a:p>
            <a:pPr algn="ctr"/>
            <a:r>
              <a:rPr lang="en-US" sz="1200" dirty="0" smtClean="0"/>
              <a:t>Experiment</a:t>
            </a:r>
          </a:p>
          <a:p>
            <a:pPr algn="ctr"/>
            <a:r>
              <a:rPr lang="en-US" sz="1200" dirty="0" smtClean="0"/>
              <a:t>Data</a:t>
            </a:r>
          </a:p>
          <a:p>
            <a:pPr algn="ct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accent6">
                    <a:lumMod val="75000"/>
                  </a:schemeClr>
                </a:solidFill>
              </a:rPr>
              <a:t>CrowdLogging</a:t>
            </a:r>
            <a:r>
              <a:rPr lang="en-US" dirty="0" smtClean="0">
                <a:solidFill>
                  <a:schemeClr val="accent6">
                    <a:lumMod val="75000"/>
                  </a:schemeClr>
                </a:solidFill>
              </a:rPr>
              <a:t> </a:t>
            </a:r>
            <a:r>
              <a:rPr lang="en-US" dirty="0" smtClean="0">
                <a:solidFill>
                  <a:schemeClr val="tx1">
                    <a:lumMod val="50000"/>
                    <a:lumOff val="50000"/>
                  </a:schemeClr>
                </a:solidFill>
              </a:rPr>
              <a:t>advantages</a:t>
            </a:r>
            <a:endParaRPr lang="en-US" dirty="0">
              <a:solidFill>
                <a:schemeClr val="tx1">
                  <a:lumMod val="50000"/>
                  <a:lumOff val="50000"/>
                </a:schemeClr>
              </a:solidFill>
            </a:endParaRPr>
          </a:p>
        </p:txBody>
      </p:sp>
      <p:sp>
        <p:nvSpPr>
          <p:cNvPr id="3" name="Content Placeholder 2"/>
          <p:cNvSpPr>
            <a:spLocks noGrp="1"/>
          </p:cNvSpPr>
          <p:nvPr>
            <p:ph idx="1"/>
          </p:nvPr>
        </p:nvSpPr>
        <p:spPr/>
        <p:txBody>
          <a:bodyPr>
            <a:normAutofit/>
          </a:bodyPr>
          <a:lstStyle/>
          <a:p>
            <a:pPr lvl="1"/>
            <a:r>
              <a:rPr lang="en-US" i="1" dirty="0" smtClean="0">
                <a:solidFill>
                  <a:schemeClr val="accent2">
                    <a:lumMod val="75000"/>
                  </a:schemeClr>
                </a:solidFill>
              </a:rPr>
              <a:t>now have </a:t>
            </a:r>
            <a:r>
              <a:rPr lang="en-US" b="1" dirty="0" smtClean="0">
                <a:solidFill>
                  <a:schemeClr val="accent2">
                    <a:lumMod val="75000"/>
                  </a:schemeClr>
                </a:solidFill>
              </a:rPr>
              <a:t>user </a:t>
            </a:r>
            <a:r>
              <a:rPr lang="en-US" b="1" dirty="0" smtClean="0">
                <a:solidFill>
                  <a:schemeClr val="accent2">
                    <a:lumMod val="75000"/>
                  </a:schemeClr>
                </a:solidFill>
              </a:rPr>
              <a:t>control</a:t>
            </a:r>
          </a:p>
          <a:p>
            <a:pPr lvl="2"/>
            <a:r>
              <a:rPr lang="en-US" dirty="0" smtClean="0"/>
              <a:t>search data is logged and mined on users’ computers</a:t>
            </a:r>
            <a:endParaRPr lang="en-US" dirty="0" smtClean="0"/>
          </a:p>
          <a:p>
            <a:pPr lvl="1"/>
            <a:r>
              <a:rPr lang="en-US" i="1" dirty="0" smtClean="0">
                <a:solidFill>
                  <a:schemeClr val="accent3">
                    <a:lumMod val="75000"/>
                  </a:schemeClr>
                </a:solidFill>
              </a:rPr>
              <a:t>now have </a:t>
            </a:r>
            <a:r>
              <a:rPr lang="en-US" b="1" dirty="0" smtClean="0">
                <a:solidFill>
                  <a:schemeClr val="accent3">
                    <a:lumMod val="75000"/>
                  </a:schemeClr>
                </a:solidFill>
              </a:rPr>
              <a:t>privacy</a:t>
            </a:r>
            <a:endParaRPr lang="en-US" dirty="0" smtClean="0">
              <a:solidFill>
                <a:schemeClr val="accent3">
                  <a:lumMod val="75000"/>
                </a:schemeClr>
              </a:solidFill>
            </a:endParaRPr>
          </a:p>
          <a:p>
            <a:pPr lvl="2"/>
            <a:r>
              <a:rPr lang="en-US" dirty="0" smtClean="0"/>
              <a:t>mined data does not expose PII</a:t>
            </a:r>
            <a:endParaRPr lang="en-US" b="1" dirty="0" smtClean="0"/>
          </a:p>
          <a:p>
            <a:pPr lvl="1"/>
            <a:r>
              <a:rPr lang="en-US" i="1" dirty="0" smtClean="0">
                <a:solidFill>
                  <a:schemeClr val="accent4">
                    <a:lumMod val="75000"/>
                  </a:schemeClr>
                </a:solidFill>
              </a:rPr>
              <a:t>now have </a:t>
            </a:r>
            <a:r>
              <a:rPr lang="en-US" b="1" dirty="0" smtClean="0">
                <a:solidFill>
                  <a:schemeClr val="accent4">
                    <a:lumMod val="75000"/>
                  </a:schemeClr>
                </a:solidFill>
              </a:rPr>
              <a:t>anonymity</a:t>
            </a:r>
            <a:endParaRPr lang="en-US" b="1" dirty="0" smtClean="0">
              <a:solidFill>
                <a:schemeClr val="accent4">
                  <a:lumMod val="75000"/>
                </a:schemeClr>
              </a:solidFill>
            </a:endParaRPr>
          </a:p>
          <a:p>
            <a:pPr lvl="2"/>
            <a:r>
              <a:rPr lang="en-US" dirty="0" smtClean="0"/>
              <a:t>mined data is uploaded via an </a:t>
            </a:r>
            <a:r>
              <a:rPr lang="en-US" dirty="0" err="1" smtClean="0"/>
              <a:t>anonymization</a:t>
            </a:r>
            <a:r>
              <a:rPr lang="en-US" dirty="0" smtClean="0"/>
              <a:t> network</a:t>
            </a:r>
            <a:endParaRPr lang="en-US" dirty="0" smtClean="0"/>
          </a:p>
          <a:p>
            <a:pPr lvl="1"/>
            <a:r>
              <a:rPr lang="en-US" i="1" dirty="0" err="1" smtClean="0">
                <a:solidFill>
                  <a:schemeClr val="accent5">
                    <a:lumMod val="75000"/>
                  </a:schemeClr>
                </a:solidFill>
              </a:rPr>
              <a:t>now have </a:t>
            </a:r>
            <a:r>
              <a:rPr lang="en-US" b="1" dirty="0" err="1" smtClean="0">
                <a:solidFill>
                  <a:schemeClr val="accent5">
                    <a:lumMod val="75000"/>
                  </a:schemeClr>
                </a:solidFill>
              </a:rPr>
              <a:t>sharability</a:t>
            </a:r>
            <a:r>
              <a:rPr lang="en-US" b="1" dirty="0" smtClean="0">
                <a:solidFill>
                  <a:schemeClr val="accent5">
                    <a:lumMod val="75000"/>
                  </a:schemeClr>
                </a:solidFill>
              </a:rPr>
              <a:t> </a:t>
            </a:r>
            <a:endParaRPr lang="en-US" b="1" dirty="0" smtClean="0">
              <a:solidFill>
                <a:schemeClr val="accent5">
                  <a:lumMod val="75000"/>
                </a:schemeClr>
              </a:solidFill>
            </a:endParaRPr>
          </a:p>
          <a:p>
            <a:pPr lvl="2"/>
            <a:r>
              <a:rPr lang="en-US" dirty="0" smtClean="0"/>
              <a:t>created with the idea of open access search data</a:t>
            </a:r>
            <a:endParaRPr lang="en-US" dirty="0">
              <a:solidFill>
                <a:schemeClr val="accent5">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162"/>
            <a:ext cx="8229600" cy="1143000"/>
          </a:xfrm>
        </p:spPr>
        <p:txBody>
          <a:bodyPr/>
          <a:lstStyle/>
          <a:p>
            <a:r>
              <a:rPr lang="en-US" dirty="0" smtClean="0">
                <a:solidFill>
                  <a:schemeClr val="accent6"/>
                </a:solidFill>
              </a:rPr>
              <a:t>CrowdLog </a:t>
            </a:r>
            <a:r>
              <a:rPr lang="en-US" dirty="0" smtClean="0">
                <a:solidFill>
                  <a:srgbClr val="595959"/>
                </a:solidFill>
              </a:rPr>
              <a:t>examples on AOL</a:t>
            </a:r>
            <a:endParaRPr lang="en-US" dirty="0">
              <a:solidFill>
                <a:srgbClr val="595959"/>
              </a:solidFill>
            </a:endParaRPr>
          </a:p>
        </p:txBody>
      </p:sp>
      <p:graphicFrame>
        <p:nvGraphicFramePr>
          <p:cNvPr id="4" name="Content Placeholder 3"/>
          <p:cNvGraphicFramePr>
            <a:graphicFrameLocks noGrp="1"/>
          </p:cNvGraphicFramePr>
          <p:nvPr>
            <p:ph idx="1"/>
          </p:nvPr>
        </p:nvGraphicFramePr>
        <p:xfrm>
          <a:off x="457200" y="1341438"/>
          <a:ext cx="3009900" cy="2000612"/>
        </p:xfrm>
        <a:graphic>
          <a:graphicData uri="http://schemas.openxmlformats.org/drawingml/2006/table">
            <a:tbl>
              <a:tblPr firstRow="1" bandRow="1">
                <a:tableStyleId>{5C22544A-7EE6-4342-B048-85BDC9FD1C3A}</a:tableStyleId>
              </a:tblPr>
              <a:tblGrid>
                <a:gridCol w="1460500"/>
                <a:gridCol w="736600"/>
                <a:gridCol w="812800"/>
              </a:tblGrid>
              <a:tr h="309562">
                <a:tc>
                  <a:txBody>
                    <a:bodyPr/>
                    <a:lstStyle/>
                    <a:p>
                      <a:pPr algn="l" fontAlgn="b"/>
                      <a:r>
                        <a:rPr lang="en-US" sz="1200" b="1" i="0" u="none" strike="noStrike" dirty="0">
                          <a:latin typeface="Verdana"/>
                        </a:rPr>
                        <a:t>Query</a:t>
                      </a:r>
                    </a:p>
                  </a:txBody>
                  <a:tcPr marL="12700" marR="12700" marT="12700" marB="0" anchor="ctr"/>
                </a:tc>
                <a:tc>
                  <a:txBody>
                    <a:bodyPr/>
                    <a:lstStyle/>
                    <a:p>
                      <a:pPr algn="ctr" fontAlgn="b"/>
                      <a:r>
                        <a:rPr lang="en-US" sz="1200" b="1" i="0" u="none" strike="noStrike" dirty="0" smtClean="0">
                          <a:latin typeface="Verdana"/>
                        </a:rPr>
                        <a:t>User Count</a:t>
                      </a:r>
                      <a:endParaRPr lang="en-US" sz="1200" b="1" i="0" u="none" strike="noStrike" dirty="0">
                        <a:latin typeface="Verdana"/>
                      </a:endParaRPr>
                    </a:p>
                  </a:txBody>
                  <a:tcPr marL="12700" marR="12700" marT="12700" marB="0" anchor="ctr"/>
                </a:tc>
                <a:tc>
                  <a:txBody>
                    <a:bodyPr/>
                    <a:lstStyle/>
                    <a:p>
                      <a:pPr algn="ctr" fontAlgn="b"/>
                      <a:r>
                        <a:rPr lang="en-US" sz="1200" b="1" i="0" u="none" strike="noStrike" dirty="0" smtClean="0">
                          <a:latin typeface="Verdana"/>
                        </a:rPr>
                        <a:t>Query</a:t>
                      </a:r>
                    </a:p>
                    <a:p>
                      <a:pPr algn="ctr" fontAlgn="b"/>
                      <a:r>
                        <a:rPr lang="en-US" sz="1200" b="1" i="0" u="none" strike="noStrike" dirty="0" smtClean="0">
                          <a:latin typeface="Verdana"/>
                        </a:rPr>
                        <a:t>Count</a:t>
                      </a:r>
                      <a:endParaRPr lang="en-US" sz="1200" b="1" i="0" u="none" strike="noStrike" dirty="0">
                        <a:latin typeface="Verdana"/>
                      </a:endParaRPr>
                    </a:p>
                  </a:txBody>
                  <a:tcPr marL="12700" marR="12700" marT="12700" marB="0" anchor="ctr"/>
                </a:tc>
              </a:tr>
              <a:tr h="202769">
                <a:tc>
                  <a:txBody>
                    <a:bodyPr/>
                    <a:lstStyle/>
                    <a:p>
                      <a:pPr algn="l" fontAlgn="b"/>
                      <a:r>
                        <a:rPr lang="en-US" sz="1200" b="0" i="0" u="none" strike="noStrike" dirty="0" smtClean="0">
                          <a:latin typeface="Verdana"/>
                        </a:rPr>
                        <a:t>cheap tickets</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1 696</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2 438</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member rewards</a:t>
                      </a:r>
                    </a:p>
                  </a:txBody>
                  <a:tcPr marL="12700" marR="12700" marT="12700" marB="0" anchor="b"/>
                </a:tc>
                <a:tc>
                  <a:txBody>
                    <a:bodyPr/>
                    <a:lstStyle/>
                    <a:p>
                      <a:pPr algn="r" fontAlgn="b"/>
                      <a:r>
                        <a:rPr lang="en-US" sz="1200" b="0" i="0" u="none" strike="noStrike" dirty="0" smtClean="0">
                          <a:latin typeface="Verdana"/>
                        </a:rPr>
                        <a:t>1 626</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1 753</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florida lottery</a:t>
                      </a:r>
                    </a:p>
                  </a:txBody>
                  <a:tcPr marL="12700" marR="12700" marT="12700" marB="0" anchor="b"/>
                </a:tc>
                <a:tc>
                  <a:txBody>
                    <a:bodyPr/>
                    <a:lstStyle/>
                    <a:p>
                      <a:pPr algn="r" fontAlgn="b"/>
                      <a:r>
                        <a:rPr lang="en-US" sz="1200" b="0" i="0" u="none" strike="noStrike" dirty="0" smtClean="0">
                          <a:latin typeface="Verdana"/>
                        </a:rPr>
                        <a:t>1 596</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3 410</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free games</a:t>
                      </a:r>
                    </a:p>
                  </a:txBody>
                  <a:tcPr marL="12700" marR="12700" marT="12700" marB="0" anchor="b"/>
                </a:tc>
                <a:tc>
                  <a:txBody>
                    <a:bodyPr/>
                    <a:lstStyle/>
                    <a:p>
                      <a:pPr algn="r" fontAlgn="b"/>
                      <a:r>
                        <a:rPr lang="en-US" sz="1200" b="0" i="0" u="none" strike="noStrike" dirty="0" smtClean="0">
                          <a:latin typeface="Verdana"/>
                        </a:rPr>
                        <a:t>1 392</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1 869</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chat</a:t>
                      </a:r>
                    </a:p>
                  </a:txBody>
                  <a:tcPr marL="12700" marR="12700" marT="12700" marB="0" anchor="b"/>
                </a:tc>
                <a:tc>
                  <a:txBody>
                    <a:bodyPr/>
                    <a:lstStyle/>
                    <a:p>
                      <a:pPr algn="r" fontAlgn="b"/>
                      <a:r>
                        <a:rPr lang="en-US" sz="1200" b="0" i="0" u="none" strike="noStrike" dirty="0" smtClean="0">
                          <a:latin typeface="Verdana"/>
                        </a:rPr>
                        <a:t>1 391</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1 996</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jokes</a:t>
                      </a:r>
                    </a:p>
                  </a:txBody>
                  <a:tcPr marL="12700" marR="12700" marT="12700" marB="0" anchor="b"/>
                </a:tc>
                <a:tc>
                  <a:txBody>
                    <a:bodyPr/>
                    <a:lstStyle/>
                    <a:p>
                      <a:pPr algn="r" fontAlgn="b"/>
                      <a:r>
                        <a:rPr lang="en-US" sz="1200" b="0" i="0" u="none" strike="noStrike" dirty="0" smtClean="0">
                          <a:latin typeface="Verdana"/>
                        </a:rPr>
                        <a:t>1 391</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1 932</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lottery</a:t>
                      </a:r>
                    </a:p>
                  </a:txBody>
                  <a:tcPr marL="12700" marR="12700" marT="12700" marB="0" anchor="b"/>
                </a:tc>
                <a:tc>
                  <a:txBody>
                    <a:bodyPr/>
                    <a:lstStyle/>
                    <a:p>
                      <a:pPr algn="r" fontAlgn="b"/>
                      <a:r>
                        <a:rPr lang="en-US" sz="1200" b="0" i="0" u="none" strike="noStrike" dirty="0" smtClean="0">
                          <a:latin typeface="Verdana"/>
                        </a:rPr>
                        <a:t>1 360</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3 076</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dogs</a:t>
                      </a:r>
                    </a:p>
                  </a:txBody>
                  <a:tcPr marL="12700" marR="12700" marT="12700" marB="0" anchor="b"/>
                </a:tc>
                <a:tc>
                  <a:txBody>
                    <a:bodyPr/>
                    <a:lstStyle/>
                    <a:p>
                      <a:pPr algn="r" fontAlgn="b"/>
                      <a:r>
                        <a:rPr lang="en-US" sz="1200" b="0" i="0" u="none" strike="noStrike" dirty="0" smtClean="0">
                          <a:latin typeface="Verdana"/>
                        </a:rPr>
                        <a:t>1 330</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1 639</a:t>
                      </a:r>
                      <a:endParaRPr lang="en-US" sz="1200" b="0" i="0" u="none" strike="noStrike" dirty="0">
                        <a:latin typeface="Verdana"/>
                      </a:endParaRPr>
                    </a:p>
                  </a:txBody>
                  <a:tcPr marL="12700" marR="12700" marT="12700" marB="0" anchor="b"/>
                </a:tc>
              </a:tr>
            </a:tbl>
          </a:graphicData>
        </a:graphic>
      </p:graphicFrame>
      <p:sp>
        <p:nvSpPr>
          <p:cNvPr id="6" name="TextBox 5"/>
          <p:cNvSpPr txBox="1"/>
          <p:nvPr/>
        </p:nvSpPr>
        <p:spPr>
          <a:xfrm>
            <a:off x="1752600" y="3157384"/>
            <a:ext cx="622300" cy="369332"/>
          </a:xfrm>
          <a:prstGeom prst="rect">
            <a:avLst/>
          </a:prstGeom>
          <a:noFill/>
        </p:spPr>
        <p:txBody>
          <a:bodyPr wrap="square" rtlCol="0">
            <a:spAutoFit/>
          </a:bodyPr>
          <a:lstStyle/>
          <a:p>
            <a:pPr algn="ctr"/>
            <a:r>
              <a:rPr lang="en-US" dirty="0" smtClean="0"/>
              <a:t>...</a:t>
            </a:r>
            <a:endParaRPr lang="en-US" dirty="0"/>
          </a:p>
        </p:txBody>
      </p:sp>
      <p:sp>
        <p:nvSpPr>
          <p:cNvPr id="8" name="TextBox 7"/>
          <p:cNvSpPr txBox="1"/>
          <p:nvPr/>
        </p:nvSpPr>
        <p:spPr>
          <a:xfrm flipH="1">
            <a:off x="457200" y="985838"/>
            <a:ext cx="3009900" cy="369332"/>
          </a:xfrm>
          <a:prstGeom prst="rect">
            <a:avLst/>
          </a:prstGeom>
          <a:noFill/>
        </p:spPr>
        <p:txBody>
          <a:bodyPr wrap="square" rtlCol="0">
            <a:spAutoFit/>
          </a:bodyPr>
          <a:lstStyle/>
          <a:p>
            <a:pPr algn="ctr"/>
            <a:r>
              <a:rPr lang="en-US" dirty="0" smtClean="0"/>
              <a:t>Query CrowdLog (sample) </a:t>
            </a:r>
            <a:endParaRPr lang="en-US" dirty="0"/>
          </a:p>
        </p:txBody>
      </p:sp>
      <p:graphicFrame>
        <p:nvGraphicFramePr>
          <p:cNvPr id="11" name="Table 10"/>
          <p:cNvGraphicFramePr>
            <a:graphicFrameLocks noGrp="1"/>
          </p:cNvGraphicFramePr>
          <p:nvPr/>
        </p:nvGraphicFramePr>
        <p:xfrm>
          <a:off x="457200" y="5078968"/>
          <a:ext cx="3251199" cy="1645096"/>
        </p:xfrm>
        <a:graphic>
          <a:graphicData uri="http://schemas.openxmlformats.org/drawingml/2006/table">
            <a:tbl>
              <a:tblPr firstRow="1" bandRow="1">
                <a:tableStyleId>{5C22544A-7EE6-4342-B048-85BDC9FD1C3A}</a:tableStyleId>
              </a:tblPr>
              <a:tblGrid>
                <a:gridCol w="914400"/>
                <a:gridCol w="1253066"/>
                <a:gridCol w="1083733"/>
              </a:tblGrid>
              <a:tr h="296974">
                <a:tc>
                  <a:txBody>
                    <a:bodyPr/>
                    <a:lstStyle/>
                    <a:p>
                      <a:pPr algn="ctr"/>
                      <a:r>
                        <a:rPr lang="en-US" sz="1200" dirty="0" smtClean="0">
                          <a:latin typeface="Verdana"/>
                          <a:cs typeface="Verdana"/>
                        </a:rPr>
                        <a:t>Users</a:t>
                      </a:r>
                    </a:p>
                  </a:txBody>
                  <a:tcPr anchor="ctr"/>
                </a:tc>
                <a:tc>
                  <a:txBody>
                    <a:bodyPr/>
                    <a:lstStyle/>
                    <a:p>
                      <a:pPr algn="ctr"/>
                      <a:r>
                        <a:rPr lang="en-US" sz="1200" dirty="0" smtClean="0">
                          <a:latin typeface="Verdana"/>
                          <a:cs typeface="Verdana"/>
                        </a:rPr>
                        <a:t>Distinct</a:t>
                      </a:r>
                      <a:r>
                        <a:rPr lang="en-US" sz="1200" baseline="0" dirty="0" smtClean="0">
                          <a:latin typeface="Verdana"/>
                          <a:cs typeface="Verdana"/>
                        </a:rPr>
                        <a:t> Queries</a:t>
                      </a:r>
                      <a:endParaRPr lang="en-US" sz="1200" dirty="0">
                        <a:latin typeface="Verdana"/>
                        <a:cs typeface="Verdana"/>
                      </a:endParaRPr>
                    </a:p>
                  </a:txBody>
                  <a:tcPr anchor="ctr"/>
                </a:tc>
                <a:tc>
                  <a:txBody>
                    <a:bodyPr/>
                    <a:lstStyle/>
                    <a:p>
                      <a:pPr algn="ctr"/>
                      <a:r>
                        <a:rPr lang="en-US" sz="1200" dirty="0" smtClean="0">
                          <a:latin typeface="Verdana"/>
                          <a:cs typeface="Verdana"/>
                        </a:rPr>
                        <a:t>Total Queries</a:t>
                      </a:r>
                      <a:endParaRPr lang="en-US" sz="1200" dirty="0">
                        <a:latin typeface="Verdana"/>
                        <a:cs typeface="Verdana"/>
                      </a:endParaRPr>
                    </a:p>
                  </a:txBody>
                  <a:tcPr anchor="ctr"/>
                </a:tc>
              </a:tr>
              <a:tr h="296974">
                <a:tc>
                  <a:txBody>
                    <a:bodyPr/>
                    <a:lstStyle/>
                    <a:p>
                      <a:pPr algn="ctr"/>
                      <a:r>
                        <a:rPr lang="en-US" sz="1200" dirty="0" smtClean="0">
                          <a:latin typeface="Verdana"/>
                          <a:cs typeface="Verdana"/>
                        </a:rPr>
                        <a:t>4</a:t>
                      </a:r>
                      <a:endParaRPr lang="en-US" sz="1200" dirty="0">
                        <a:latin typeface="Verdana"/>
                        <a:cs typeface="Verdana"/>
                      </a:endParaRPr>
                    </a:p>
                  </a:txBody>
                  <a:tcPr/>
                </a:tc>
                <a:tc>
                  <a:txBody>
                    <a:bodyPr/>
                    <a:lstStyle/>
                    <a:p>
                      <a:pPr algn="r"/>
                      <a:r>
                        <a:rPr lang="en-US" sz="1200" dirty="0" smtClean="0">
                          <a:latin typeface="Verdana"/>
                          <a:cs typeface="Verdana"/>
                        </a:rPr>
                        <a:t>85 908</a:t>
                      </a:r>
                      <a:endParaRPr lang="en-US" sz="1200" dirty="0">
                        <a:latin typeface="Verdana"/>
                        <a:cs typeface="Verdana"/>
                      </a:endParaRPr>
                    </a:p>
                  </a:txBody>
                  <a:tcPr/>
                </a:tc>
                <a:tc>
                  <a:txBody>
                    <a:bodyPr/>
                    <a:lstStyle/>
                    <a:p>
                      <a:pPr algn="r"/>
                      <a:r>
                        <a:rPr lang="en-US" sz="1200" dirty="0" smtClean="0">
                          <a:latin typeface="Verdana"/>
                          <a:cs typeface="Verdana"/>
                        </a:rPr>
                        <a:t>423 303</a:t>
                      </a:r>
                      <a:endParaRPr lang="en-US" sz="1200" dirty="0">
                        <a:latin typeface="Verdana"/>
                        <a:cs typeface="Verdana"/>
                      </a:endParaRPr>
                    </a:p>
                  </a:txBody>
                  <a:tcPr/>
                </a:tc>
              </a:tr>
              <a:tr h="296974">
                <a:tc>
                  <a:txBody>
                    <a:bodyPr/>
                    <a:lstStyle/>
                    <a:p>
                      <a:pPr algn="ctr"/>
                      <a:r>
                        <a:rPr lang="en-US" sz="1200" dirty="0" smtClean="0">
                          <a:latin typeface="Verdana"/>
                          <a:cs typeface="Verdana"/>
                        </a:rPr>
                        <a:t>3</a:t>
                      </a:r>
                      <a:endParaRPr lang="en-US" sz="1200" dirty="0">
                        <a:latin typeface="Verdana"/>
                        <a:cs typeface="Verdana"/>
                      </a:endParaRPr>
                    </a:p>
                  </a:txBody>
                  <a:tcPr/>
                </a:tc>
                <a:tc>
                  <a:txBody>
                    <a:bodyPr/>
                    <a:lstStyle/>
                    <a:p>
                      <a:pPr algn="r"/>
                      <a:r>
                        <a:rPr lang="en-US" sz="1200" dirty="0" smtClean="0">
                          <a:latin typeface="Verdana"/>
                          <a:cs typeface="Verdana"/>
                        </a:rPr>
                        <a:t>171 429</a:t>
                      </a:r>
                      <a:endParaRPr lang="en-US" sz="1200" dirty="0">
                        <a:latin typeface="Verdana"/>
                        <a:cs typeface="Verdana"/>
                      </a:endParaRPr>
                    </a:p>
                  </a:txBody>
                  <a:tcPr/>
                </a:tc>
                <a:tc>
                  <a:txBody>
                    <a:bodyPr/>
                    <a:lstStyle/>
                    <a:p>
                      <a:pPr algn="r"/>
                      <a:r>
                        <a:rPr lang="en-US" sz="1200" dirty="0" smtClean="0">
                          <a:latin typeface="Verdana"/>
                          <a:cs typeface="Verdana"/>
                        </a:rPr>
                        <a:t>631 246</a:t>
                      </a:r>
                      <a:endParaRPr lang="en-US" sz="1200" dirty="0">
                        <a:latin typeface="Verdana"/>
                        <a:cs typeface="Verdana"/>
                      </a:endParaRPr>
                    </a:p>
                  </a:txBody>
                  <a:tcPr/>
                </a:tc>
              </a:tr>
              <a:tr h="296974">
                <a:tc>
                  <a:txBody>
                    <a:bodyPr/>
                    <a:lstStyle/>
                    <a:p>
                      <a:pPr algn="ctr"/>
                      <a:r>
                        <a:rPr lang="en-US" sz="1200" dirty="0" smtClean="0">
                          <a:latin typeface="Verdana"/>
                          <a:cs typeface="Verdana"/>
                        </a:rPr>
                        <a:t>2</a:t>
                      </a:r>
                      <a:endParaRPr lang="en-US" sz="1200" dirty="0">
                        <a:latin typeface="Verdana"/>
                        <a:cs typeface="Verdana"/>
                      </a:endParaRPr>
                    </a:p>
                  </a:txBody>
                  <a:tcPr/>
                </a:tc>
                <a:tc>
                  <a:txBody>
                    <a:bodyPr/>
                    <a:lstStyle/>
                    <a:p>
                      <a:pPr algn="r"/>
                      <a:r>
                        <a:rPr lang="en-US" sz="1200" dirty="0" smtClean="0">
                          <a:latin typeface="Verdana"/>
                          <a:cs typeface="Verdana"/>
                        </a:rPr>
                        <a:t>510 602</a:t>
                      </a:r>
                      <a:endParaRPr lang="en-US" sz="1200" dirty="0">
                        <a:latin typeface="Verdana"/>
                        <a:cs typeface="Verdana"/>
                      </a:endParaRPr>
                    </a:p>
                  </a:txBody>
                  <a:tcPr/>
                </a:tc>
                <a:tc>
                  <a:txBody>
                    <a:bodyPr/>
                    <a:lstStyle/>
                    <a:p>
                      <a:pPr algn="r"/>
                      <a:r>
                        <a:rPr lang="en-US" sz="1200" dirty="0" smtClean="0">
                          <a:latin typeface="Verdana"/>
                          <a:cs typeface="Verdana"/>
                        </a:rPr>
                        <a:t>1 241 115</a:t>
                      </a:r>
                      <a:endParaRPr lang="en-US" sz="1200" dirty="0">
                        <a:latin typeface="Verdana"/>
                        <a:cs typeface="Verdana"/>
                      </a:endParaRPr>
                    </a:p>
                  </a:txBody>
                  <a:tcPr/>
                </a:tc>
              </a:tr>
              <a:tr h="296974">
                <a:tc>
                  <a:txBody>
                    <a:bodyPr/>
                    <a:lstStyle/>
                    <a:p>
                      <a:pPr algn="ctr"/>
                      <a:r>
                        <a:rPr lang="en-US" sz="1200" dirty="0" smtClean="0">
                          <a:latin typeface="Verdana"/>
                          <a:cs typeface="Verdana"/>
                        </a:rPr>
                        <a:t>1</a:t>
                      </a:r>
                      <a:endParaRPr lang="en-US" sz="1200" dirty="0">
                        <a:latin typeface="Verdana"/>
                        <a:cs typeface="Verdana"/>
                      </a:endParaRPr>
                    </a:p>
                  </a:txBody>
                  <a:tcPr/>
                </a:tc>
                <a:tc>
                  <a:txBody>
                    <a:bodyPr/>
                    <a:lstStyle/>
                    <a:p>
                      <a:pPr algn="r"/>
                      <a:r>
                        <a:rPr lang="en-US" sz="1200" dirty="0" smtClean="0">
                          <a:latin typeface="Verdana"/>
                          <a:cs typeface="Verdana"/>
                        </a:rPr>
                        <a:t>9 138 773</a:t>
                      </a:r>
                      <a:endParaRPr lang="en-US" sz="1200" dirty="0">
                        <a:latin typeface="Verdana"/>
                        <a:cs typeface="Verdana"/>
                      </a:endParaRPr>
                    </a:p>
                  </a:txBody>
                  <a:tcPr/>
                </a:tc>
                <a:tc>
                  <a:txBody>
                    <a:bodyPr/>
                    <a:lstStyle/>
                    <a:p>
                      <a:pPr algn="r"/>
                      <a:r>
                        <a:rPr lang="en-US" sz="1200" dirty="0" smtClean="0">
                          <a:latin typeface="Verdana"/>
                          <a:cs typeface="Verdana"/>
                        </a:rPr>
                        <a:t>10 097 419</a:t>
                      </a:r>
                      <a:endParaRPr lang="en-US" sz="1200" dirty="0">
                        <a:latin typeface="Verdana"/>
                        <a:cs typeface="Verdana"/>
                      </a:endParaRPr>
                    </a:p>
                  </a:txBody>
                  <a:tcPr/>
                </a:tc>
              </a:tr>
            </a:tbl>
          </a:graphicData>
        </a:graphic>
      </p:graphicFrame>
      <p:sp>
        <p:nvSpPr>
          <p:cNvPr id="12" name="TextBox 11"/>
          <p:cNvSpPr txBox="1"/>
          <p:nvPr/>
        </p:nvSpPr>
        <p:spPr>
          <a:xfrm>
            <a:off x="457200" y="4709636"/>
            <a:ext cx="3251199" cy="338554"/>
          </a:xfrm>
          <a:prstGeom prst="rect">
            <a:avLst/>
          </a:prstGeom>
          <a:noFill/>
        </p:spPr>
        <p:txBody>
          <a:bodyPr wrap="square" rtlCol="0">
            <a:spAutoFit/>
          </a:bodyPr>
          <a:lstStyle/>
          <a:p>
            <a:pPr algn="ctr"/>
            <a:r>
              <a:rPr lang="en-US" sz="1600" dirty="0" err="1" smtClean="0"/>
              <a:t>Undecryptable</a:t>
            </a:r>
            <a:endParaRPr lang="en-US" sz="1600" dirty="0"/>
          </a:p>
        </p:txBody>
      </p:sp>
      <p:graphicFrame>
        <p:nvGraphicFramePr>
          <p:cNvPr id="17" name="Table 16"/>
          <p:cNvGraphicFramePr>
            <a:graphicFrameLocks noGrp="1"/>
          </p:cNvGraphicFramePr>
          <p:nvPr/>
        </p:nvGraphicFramePr>
        <p:xfrm>
          <a:off x="457200" y="3876646"/>
          <a:ext cx="3124198" cy="754174"/>
        </p:xfrm>
        <a:graphic>
          <a:graphicData uri="http://schemas.openxmlformats.org/drawingml/2006/table">
            <a:tbl>
              <a:tblPr firstRow="1" bandRow="1">
                <a:tableStyleId>{5C22544A-7EE6-4342-B048-85BDC9FD1C3A}</a:tableStyleId>
              </a:tblPr>
              <a:tblGrid>
                <a:gridCol w="1422400"/>
                <a:gridCol w="1701798"/>
              </a:tblGrid>
              <a:tr h="296974">
                <a:tc>
                  <a:txBody>
                    <a:bodyPr/>
                    <a:lstStyle/>
                    <a:p>
                      <a:pPr algn="ctr"/>
                      <a:r>
                        <a:rPr lang="en-US" sz="1200" dirty="0" smtClean="0">
                          <a:latin typeface="Verdana"/>
                          <a:cs typeface="Verdana"/>
                        </a:rPr>
                        <a:t>Distinct</a:t>
                      </a:r>
                      <a:r>
                        <a:rPr lang="en-US" sz="1200" baseline="0" dirty="0" smtClean="0">
                          <a:latin typeface="Verdana"/>
                          <a:cs typeface="Verdana"/>
                        </a:rPr>
                        <a:t> Queries</a:t>
                      </a:r>
                      <a:endParaRPr lang="en-US" sz="1200" dirty="0">
                        <a:latin typeface="Verdana"/>
                        <a:cs typeface="Verdana"/>
                      </a:endParaRPr>
                    </a:p>
                  </a:txBody>
                  <a:tcPr anchor="ctr"/>
                </a:tc>
                <a:tc>
                  <a:txBody>
                    <a:bodyPr/>
                    <a:lstStyle/>
                    <a:p>
                      <a:pPr algn="ctr"/>
                      <a:r>
                        <a:rPr lang="en-US" sz="1200" dirty="0" smtClean="0">
                          <a:latin typeface="Verdana"/>
                          <a:cs typeface="Verdana"/>
                        </a:rPr>
                        <a:t>Total Queries</a:t>
                      </a:r>
                      <a:endParaRPr lang="en-US" sz="1200" dirty="0">
                        <a:latin typeface="Verdana"/>
                        <a:cs typeface="Verdana"/>
                      </a:endParaRPr>
                    </a:p>
                  </a:txBody>
                  <a:tcPr anchor="ctr"/>
                </a:tc>
              </a:tr>
              <a:tr h="296974">
                <a:tc>
                  <a:txBody>
                    <a:bodyPr/>
                    <a:lstStyle/>
                    <a:p>
                      <a:pPr algn="r"/>
                      <a:r>
                        <a:rPr lang="en-US" sz="1200" dirty="0" smtClean="0">
                          <a:latin typeface="Verdana"/>
                          <a:cs typeface="Verdana"/>
                        </a:rPr>
                        <a:t>248 </a:t>
                      </a:r>
                      <a:r>
                        <a:rPr lang="en-US" sz="1200" dirty="0" smtClean="0">
                          <a:latin typeface="Verdana"/>
                          <a:cs typeface="Verdana"/>
                        </a:rPr>
                        <a:t>030 (2.5%)</a:t>
                      </a:r>
                      <a:endParaRPr lang="en-US" sz="1200" dirty="0">
                        <a:latin typeface="Verdana"/>
                        <a:cs typeface="Verdana"/>
                      </a:endParaRPr>
                    </a:p>
                  </a:txBody>
                  <a:tcPr/>
                </a:tc>
                <a:tc>
                  <a:txBody>
                    <a:bodyPr/>
                    <a:lstStyle/>
                    <a:p>
                      <a:pPr algn="r"/>
                      <a:r>
                        <a:rPr lang="en-US" sz="1200" dirty="0" smtClean="0">
                          <a:latin typeface="Verdana"/>
                          <a:cs typeface="Verdana"/>
                        </a:rPr>
                        <a:t>8 620 013 (</a:t>
                      </a:r>
                      <a:r>
                        <a:rPr lang="en-US" sz="1200" dirty="0" smtClean="0">
                          <a:latin typeface="Verdana"/>
                          <a:cs typeface="Verdana"/>
                        </a:rPr>
                        <a:t>41.0%</a:t>
                      </a:r>
                      <a:r>
                        <a:rPr lang="en-US" sz="1200" dirty="0" smtClean="0">
                          <a:latin typeface="Verdana"/>
                          <a:cs typeface="Verdana"/>
                        </a:rPr>
                        <a:t>)</a:t>
                      </a:r>
                      <a:endParaRPr lang="en-US" sz="1200" dirty="0">
                        <a:latin typeface="Verdana"/>
                        <a:cs typeface="Verdana"/>
                      </a:endParaRPr>
                    </a:p>
                  </a:txBody>
                  <a:tcPr/>
                </a:tc>
              </a:tr>
            </a:tbl>
          </a:graphicData>
        </a:graphic>
      </p:graphicFrame>
      <p:sp>
        <p:nvSpPr>
          <p:cNvPr id="18" name="TextBox 17"/>
          <p:cNvSpPr txBox="1"/>
          <p:nvPr/>
        </p:nvSpPr>
        <p:spPr>
          <a:xfrm>
            <a:off x="457200" y="3526716"/>
            <a:ext cx="3251199" cy="338554"/>
          </a:xfrm>
          <a:prstGeom prst="rect">
            <a:avLst/>
          </a:prstGeom>
          <a:noFill/>
        </p:spPr>
        <p:txBody>
          <a:bodyPr wrap="square" rtlCol="0">
            <a:spAutoFit/>
          </a:bodyPr>
          <a:lstStyle/>
          <a:p>
            <a:pPr algn="ctr"/>
            <a:r>
              <a:rPr lang="en-US" sz="1600" dirty="0" err="1" smtClean="0"/>
              <a:t>Decryptable</a:t>
            </a:r>
            <a:r>
              <a:rPr lang="en-US" sz="1600" dirty="0" smtClean="0"/>
              <a:t> (user count &gt; 5)</a:t>
            </a:r>
            <a:endParaRPr lang="en-US" sz="1600" dirty="0"/>
          </a:p>
        </p:txBody>
      </p:sp>
      <p:graphicFrame>
        <p:nvGraphicFramePr>
          <p:cNvPr id="21" name="Table 20"/>
          <p:cNvGraphicFramePr>
            <a:graphicFrameLocks noGrp="1"/>
          </p:cNvGraphicFramePr>
          <p:nvPr/>
        </p:nvGraphicFramePr>
        <p:xfrm>
          <a:off x="3949699" y="1348468"/>
          <a:ext cx="5067299" cy="1821616"/>
        </p:xfrm>
        <a:graphic>
          <a:graphicData uri="http://schemas.openxmlformats.org/drawingml/2006/table">
            <a:tbl>
              <a:tblPr firstRow="1" bandRow="1">
                <a:tableStyleId>{21E4AEA4-8DFA-4A89-87EB-49C32662AFE0}</a:tableStyleId>
              </a:tblPr>
              <a:tblGrid>
                <a:gridCol w="1447801"/>
                <a:gridCol w="2407984"/>
                <a:gridCol w="526746"/>
                <a:gridCol w="684768"/>
              </a:tblGrid>
              <a:tr h="309562">
                <a:tc>
                  <a:txBody>
                    <a:bodyPr/>
                    <a:lstStyle/>
                    <a:p>
                      <a:pPr algn="l" fontAlgn="b"/>
                      <a:r>
                        <a:rPr lang="en-US" sz="1200" u="none" strike="noStrike" dirty="0" smtClean="0">
                          <a:latin typeface="Verdana"/>
                          <a:cs typeface="Verdana"/>
                        </a:rPr>
                        <a:t>Query</a:t>
                      </a:r>
                      <a:endParaRPr lang="en-US" sz="1200" b="1" i="0" u="none" strike="noStrike" dirty="0">
                        <a:latin typeface="Verdana"/>
                        <a:cs typeface="Verdana"/>
                      </a:endParaRPr>
                    </a:p>
                  </a:txBody>
                  <a:tcPr marL="12700" marR="12700" marT="12700" marB="0" anchor="ctr"/>
                </a:tc>
                <a:tc>
                  <a:txBody>
                    <a:bodyPr/>
                    <a:lstStyle/>
                    <a:p>
                      <a:pPr algn="l" fontAlgn="b"/>
                      <a:r>
                        <a:rPr lang="en-US" sz="1200" u="none" strike="noStrike" dirty="0" smtClean="0">
                          <a:latin typeface="Verdana"/>
                          <a:cs typeface="Verdana"/>
                        </a:rPr>
                        <a:t>Clicked URL</a:t>
                      </a:r>
                      <a:endParaRPr lang="en-US" sz="1200" b="1" i="0" u="none" strike="noStrike" dirty="0">
                        <a:latin typeface="Verdana"/>
                        <a:cs typeface="Verdana"/>
                      </a:endParaRPr>
                    </a:p>
                  </a:txBody>
                  <a:tcPr marL="12700" marR="12700" marT="12700" marB="0" anchor="ctr"/>
                </a:tc>
                <a:tc>
                  <a:txBody>
                    <a:bodyPr/>
                    <a:lstStyle/>
                    <a:p>
                      <a:pPr algn="ctr" fontAlgn="b"/>
                      <a:r>
                        <a:rPr lang="en-US" sz="1200" u="none" strike="noStrike" dirty="0" smtClean="0">
                          <a:latin typeface="Verdana"/>
                          <a:cs typeface="Verdana"/>
                        </a:rPr>
                        <a:t>User</a:t>
                      </a:r>
                    </a:p>
                    <a:p>
                      <a:pPr algn="ctr" fontAlgn="b"/>
                      <a:r>
                        <a:rPr lang="en-US" sz="1200" u="none" strike="noStrike" dirty="0" smtClean="0">
                          <a:latin typeface="Verdana"/>
                          <a:cs typeface="Verdana"/>
                        </a:rPr>
                        <a:t>Count</a:t>
                      </a:r>
                      <a:endParaRPr lang="en-US" sz="1200" b="1" i="0" u="none" strike="noStrike" dirty="0">
                        <a:latin typeface="Verdana"/>
                        <a:cs typeface="Verdana"/>
                      </a:endParaRPr>
                    </a:p>
                  </a:txBody>
                  <a:tcPr marL="12700" marR="12700" marT="12700" marB="0" anchor="ctr"/>
                </a:tc>
                <a:tc>
                  <a:txBody>
                    <a:bodyPr/>
                    <a:lstStyle/>
                    <a:p>
                      <a:pPr algn="ctr" fontAlgn="b"/>
                      <a:r>
                        <a:rPr lang="en-US" sz="1200" u="none" strike="noStrike" dirty="0" smtClean="0">
                          <a:latin typeface="Verdana"/>
                          <a:cs typeface="Verdana"/>
                        </a:rPr>
                        <a:t>Query</a:t>
                      </a:r>
                    </a:p>
                    <a:p>
                      <a:pPr algn="ctr" fontAlgn="b"/>
                      <a:r>
                        <a:rPr lang="en-US" sz="1200" u="none" strike="noStrike" dirty="0" smtClean="0">
                          <a:latin typeface="Verdana"/>
                          <a:cs typeface="Verdana"/>
                        </a:rPr>
                        <a:t>Count</a:t>
                      </a:r>
                      <a:endParaRPr lang="en-US" sz="1200" b="1" i="0" u="none" strike="noStrike" dirty="0">
                        <a:latin typeface="Verdana"/>
                        <a:cs typeface="Verdana"/>
                      </a:endParaRPr>
                    </a:p>
                  </a:txBody>
                  <a:tcPr marL="12700" marR="12700" marT="12700" marB="0" anchor="ctr"/>
                </a:tc>
              </a:tr>
              <a:tr h="241736">
                <a:tc>
                  <a:txBody>
                    <a:bodyPr/>
                    <a:lstStyle/>
                    <a:p>
                      <a:pPr algn="l" fontAlgn="b"/>
                      <a:r>
                        <a:rPr lang="en-US" sz="1200" b="0" i="0" u="none" strike="noStrike" dirty="0">
                          <a:latin typeface="Verdana"/>
                        </a:rPr>
                        <a:t>dictionary</a:t>
                      </a:r>
                    </a:p>
                  </a:txBody>
                  <a:tcPr marL="12700" marR="12700" marT="12700" marB="0" anchor="b"/>
                </a:tc>
                <a:tc>
                  <a:txBody>
                    <a:bodyPr/>
                    <a:lstStyle/>
                    <a:p>
                      <a:pPr algn="l" fontAlgn="b"/>
                      <a:r>
                        <a:rPr lang="en-US" sz="1200" b="0" i="0" u="none" strike="noStrike" dirty="0" err="1" smtClean="0">
                          <a:latin typeface="Verdana"/>
                        </a:rPr>
                        <a:t>dictionary.reference.com</a:t>
                      </a:r>
                      <a:endParaRPr lang="en-US" sz="1200" b="0" i="0" u="none" strike="noStrike" dirty="0">
                        <a:latin typeface="Verdana"/>
                      </a:endParaRPr>
                    </a:p>
                  </a:txBody>
                  <a:tcPr marL="12700" marR="12700" marT="12700" marB="0" anchor="b"/>
                </a:tc>
                <a:tc>
                  <a:txBody>
                    <a:bodyPr/>
                    <a:lstStyle/>
                    <a:p>
                      <a:pPr algn="r" fontAlgn="b"/>
                      <a:r>
                        <a:rPr lang="en-US" sz="1200" b="0" i="0" u="none" strike="noStrike">
                          <a:latin typeface="Verdana"/>
                        </a:rPr>
                        <a:t>4316</a:t>
                      </a:r>
                    </a:p>
                  </a:txBody>
                  <a:tcPr marL="12700" marR="12700" marT="12700" marB="0" anchor="b"/>
                </a:tc>
                <a:tc>
                  <a:txBody>
                    <a:bodyPr/>
                    <a:lstStyle/>
                    <a:p>
                      <a:pPr algn="r" fontAlgn="b"/>
                      <a:r>
                        <a:rPr lang="en-US" sz="1200" b="0" i="0" u="none" strike="noStrike">
                          <a:latin typeface="Verdana"/>
                        </a:rPr>
                        <a:t>5629</a:t>
                      </a:r>
                    </a:p>
                  </a:txBody>
                  <a:tcPr marL="12700" marR="12700" marT="12700" marB="0" anchor="b"/>
                </a:tc>
              </a:tr>
              <a:tr h="228600">
                <a:tc>
                  <a:txBody>
                    <a:bodyPr/>
                    <a:lstStyle/>
                    <a:p>
                      <a:pPr algn="l" fontAlgn="b"/>
                      <a:r>
                        <a:rPr lang="en-US" sz="1200" b="0" i="0" u="none" strike="noStrike">
                          <a:latin typeface="Verdana"/>
                        </a:rPr>
                        <a:t>lyrics</a:t>
                      </a:r>
                    </a:p>
                  </a:txBody>
                  <a:tcPr marL="12700" marR="12700" marT="12700" marB="0" anchor="b"/>
                </a:tc>
                <a:tc>
                  <a:txBody>
                    <a:bodyPr/>
                    <a:lstStyle/>
                    <a:p>
                      <a:pPr algn="l" fontAlgn="b"/>
                      <a:r>
                        <a:rPr lang="en-US" sz="1200" b="0" i="0" u="none" strike="noStrike" dirty="0" err="1" smtClean="0">
                          <a:latin typeface="Verdana"/>
                        </a:rPr>
                        <a:t>www.azlyrics.com</a:t>
                      </a:r>
                      <a:endParaRPr lang="en-US" sz="1200" b="0" i="0" u="none" strike="noStrike" dirty="0">
                        <a:latin typeface="Verdana"/>
                      </a:endParaRPr>
                    </a:p>
                  </a:txBody>
                  <a:tcPr marL="12700" marR="12700" marT="12700" marB="0" anchor="b"/>
                </a:tc>
                <a:tc>
                  <a:txBody>
                    <a:bodyPr/>
                    <a:lstStyle/>
                    <a:p>
                      <a:pPr algn="r" fontAlgn="b"/>
                      <a:r>
                        <a:rPr lang="en-US" sz="1200" b="0" i="0" u="none" strike="noStrike">
                          <a:latin typeface="Verdana"/>
                        </a:rPr>
                        <a:t>1409</a:t>
                      </a:r>
                    </a:p>
                  </a:txBody>
                  <a:tcPr marL="12700" marR="12700" marT="12700" marB="0" anchor="b"/>
                </a:tc>
                <a:tc>
                  <a:txBody>
                    <a:bodyPr/>
                    <a:lstStyle/>
                    <a:p>
                      <a:pPr algn="r" fontAlgn="b"/>
                      <a:r>
                        <a:rPr lang="en-US" sz="1200" b="0" i="0" u="none" strike="noStrike">
                          <a:latin typeface="Verdana"/>
                        </a:rPr>
                        <a:t>2135</a:t>
                      </a:r>
                    </a:p>
                  </a:txBody>
                  <a:tcPr marL="12700" marR="12700" marT="12700" marB="0" anchor="b"/>
                </a:tc>
              </a:tr>
              <a:tr h="254000">
                <a:tc>
                  <a:txBody>
                    <a:bodyPr/>
                    <a:lstStyle/>
                    <a:p>
                      <a:pPr algn="l" fontAlgn="b"/>
                      <a:r>
                        <a:rPr lang="en-US" sz="1200" b="0" i="0" u="none" strike="noStrike">
                          <a:latin typeface="Verdana"/>
                        </a:rPr>
                        <a:t>www.yahoo.com</a:t>
                      </a:r>
                    </a:p>
                  </a:txBody>
                  <a:tcPr marL="12700" marR="12700" marT="12700" marB="0" anchor="b"/>
                </a:tc>
                <a:tc>
                  <a:txBody>
                    <a:bodyPr/>
                    <a:lstStyle/>
                    <a:p>
                      <a:pPr algn="l" fontAlgn="b"/>
                      <a:r>
                        <a:rPr lang="en-US" sz="1200" b="0" i="0" u="none" strike="noStrike" dirty="0" err="1" smtClean="0">
                          <a:latin typeface="Verdana"/>
                        </a:rPr>
                        <a:t>mail.yahoo.com</a:t>
                      </a:r>
                      <a:endParaRPr lang="en-US" sz="1200" b="0" i="0" u="none" strike="noStrike" dirty="0">
                        <a:latin typeface="Verdana"/>
                      </a:endParaRPr>
                    </a:p>
                  </a:txBody>
                  <a:tcPr marL="12700" marR="12700" marT="12700" marB="0" anchor="b"/>
                </a:tc>
                <a:tc>
                  <a:txBody>
                    <a:bodyPr/>
                    <a:lstStyle/>
                    <a:p>
                      <a:pPr algn="r" fontAlgn="b"/>
                      <a:r>
                        <a:rPr lang="en-US" sz="1200" b="0" i="0" u="none" strike="noStrike">
                          <a:latin typeface="Verdana"/>
                        </a:rPr>
                        <a:t>1173</a:t>
                      </a:r>
                    </a:p>
                  </a:txBody>
                  <a:tcPr marL="12700" marR="12700" marT="12700" marB="0" anchor="b"/>
                </a:tc>
                <a:tc>
                  <a:txBody>
                    <a:bodyPr/>
                    <a:lstStyle/>
                    <a:p>
                      <a:pPr algn="r" fontAlgn="b"/>
                      <a:r>
                        <a:rPr lang="en-US" sz="1200" b="0" i="0" u="none" strike="noStrike">
                          <a:latin typeface="Verdana"/>
                        </a:rPr>
                        <a:t>2056</a:t>
                      </a:r>
                    </a:p>
                  </a:txBody>
                  <a:tcPr marL="12700" marR="12700" marT="12700" marB="0" anchor="b"/>
                </a:tc>
              </a:tr>
              <a:tr h="241300">
                <a:tc>
                  <a:txBody>
                    <a:bodyPr/>
                    <a:lstStyle/>
                    <a:p>
                      <a:pPr algn="l" fontAlgn="b"/>
                      <a:r>
                        <a:rPr lang="en-US" sz="1200" b="0" i="0" u="none" strike="noStrike">
                          <a:latin typeface="Verdana"/>
                        </a:rPr>
                        <a:t>dictionary</a:t>
                      </a:r>
                    </a:p>
                  </a:txBody>
                  <a:tcPr marL="12700" marR="12700" marT="12700" marB="0" anchor="b"/>
                </a:tc>
                <a:tc>
                  <a:txBody>
                    <a:bodyPr/>
                    <a:lstStyle/>
                    <a:p>
                      <a:pPr algn="l" fontAlgn="b"/>
                      <a:r>
                        <a:rPr lang="en-US" sz="1200" b="0" i="0" u="none" strike="noStrike" dirty="0" err="1" smtClean="0">
                          <a:latin typeface="Verdana"/>
                        </a:rPr>
                        <a:t>www.m</a:t>
                      </a:r>
                      <a:r>
                        <a:rPr lang="en-US" sz="1200" b="0" i="0" u="none" strike="noStrike" dirty="0" err="1">
                          <a:latin typeface="Verdana"/>
                        </a:rPr>
                        <a:t>-w.com</a:t>
                      </a:r>
                      <a:endParaRPr lang="en-US" sz="1200" b="0" i="0" u="none" strike="noStrike" dirty="0">
                        <a:latin typeface="Verdana"/>
                      </a:endParaRPr>
                    </a:p>
                  </a:txBody>
                  <a:tcPr marL="12700" marR="12700" marT="12700" marB="0" anchor="b"/>
                </a:tc>
                <a:tc>
                  <a:txBody>
                    <a:bodyPr/>
                    <a:lstStyle/>
                    <a:p>
                      <a:pPr algn="r" fontAlgn="b"/>
                      <a:r>
                        <a:rPr lang="en-US" sz="1200" b="0" i="0" u="none" strike="noStrike">
                          <a:latin typeface="Verdana"/>
                        </a:rPr>
                        <a:t>1013</a:t>
                      </a:r>
                    </a:p>
                  </a:txBody>
                  <a:tcPr marL="12700" marR="12700" marT="12700" marB="0" anchor="b"/>
                </a:tc>
                <a:tc>
                  <a:txBody>
                    <a:bodyPr/>
                    <a:lstStyle/>
                    <a:p>
                      <a:pPr algn="r" fontAlgn="b"/>
                      <a:r>
                        <a:rPr lang="en-US" sz="1200" b="0" i="0" u="none" strike="noStrike">
                          <a:latin typeface="Verdana"/>
                        </a:rPr>
                        <a:t>1415</a:t>
                      </a:r>
                    </a:p>
                  </a:txBody>
                  <a:tcPr marL="12700" marR="12700" marT="12700" marB="0" anchor="b"/>
                </a:tc>
              </a:tr>
              <a:tr h="223520">
                <a:tc>
                  <a:txBody>
                    <a:bodyPr/>
                    <a:lstStyle/>
                    <a:p>
                      <a:pPr algn="l" fontAlgn="b"/>
                      <a:r>
                        <a:rPr lang="en-US" sz="1200" b="0" i="0" u="none" strike="noStrike">
                          <a:latin typeface="Verdana"/>
                        </a:rPr>
                        <a:t>myrtle beach</a:t>
                      </a:r>
                    </a:p>
                  </a:txBody>
                  <a:tcPr marL="12700" marR="12700" marT="12700" marB="0" anchor="b"/>
                </a:tc>
                <a:tc>
                  <a:txBody>
                    <a:bodyPr/>
                    <a:lstStyle/>
                    <a:p>
                      <a:pPr algn="l" fontAlgn="b"/>
                      <a:r>
                        <a:rPr lang="en-US" sz="1200" b="0" i="0" u="none" strike="noStrike" dirty="0" err="1" smtClean="0">
                          <a:latin typeface="Verdana"/>
                        </a:rPr>
                        <a:t>www.mbchamber.com</a:t>
                      </a:r>
                      <a:endParaRPr lang="en-US" sz="1200" b="0" i="0" u="none" strike="noStrike" dirty="0">
                        <a:latin typeface="Verdana"/>
                      </a:endParaRPr>
                    </a:p>
                  </a:txBody>
                  <a:tcPr marL="12700" marR="12700" marT="12700" marB="0" anchor="b"/>
                </a:tc>
                <a:tc>
                  <a:txBody>
                    <a:bodyPr/>
                    <a:lstStyle/>
                    <a:p>
                      <a:pPr algn="r" fontAlgn="b"/>
                      <a:r>
                        <a:rPr lang="en-US" sz="1200" b="0" i="0" u="none" strike="noStrike">
                          <a:latin typeface="Verdana"/>
                        </a:rPr>
                        <a:t>99</a:t>
                      </a:r>
                    </a:p>
                  </a:txBody>
                  <a:tcPr marL="12700" marR="12700" marT="12700" marB="0" anchor="b"/>
                </a:tc>
                <a:tc>
                  <a:txBody>
                    <a:bodyPr/>
                    <a:lstStyle/>
                    <a:p>
                      <a:pPr algn="r" fontAlgn="b"/>
                      <a:r>
                        <a:rPr lang="en-US" sz="1200" b="0" i="0" u="none" strike="noStrike">
                          <a:latin typeface="Verdana"/>
                        </a:rPr>
                        <a:t>106</a:t>
                      </a:r>
                    </a:p>
                  </a:txBody>
                  <a:tcPr marL="12700" marR="12700" marT="12700" marB="0" anchor="b"/>
                </a:tc>
              </a:tr>
              <a:tr h="254000">
                <a:tc>
                  <a:txBody>
                    <a:bodyPr/>
                    <a:lstStyle/>
                    <a:p>
                      <a:pPr algn="l" fontAlgn="b"/>
                      <a:r>
                        <a:rPr lang="en-US" sz="1200" b="0" i="0" u="none" strike="noStrike">
                          <a:latin typeface="Verdana"/>
                        </a:rPr>
                        <a:t>song lyrics</a:t>
                      </a:r>
                    </a:p>
                  </a:txBody>
                  <a:tcPr marL="12700" marR="12700" marT="12700" marB="0" anchor="b"/>
                </a:tc>
                <a:tc>
                  <a:txBody>
                    <a:bodyPr/>
                    <a:lstStyle/>
                    <a:p>
                      <a:pPr algn="l" fontAlgn="b"/>
                      <a:r>
                        <a:rPr lang="en-US" sz="1200" b="0" i="0" u="none" strike="noStrike" dirty="0" err="1" smtClean="0">
                          <a:latin typeface="Verdana"/>
                        </a:rPr>
                        <a:t>www.musicsonglyrics.com</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a:latin typeface="Verdana"/>
                        </a:rPr>
                        <a:t>95</a:t>
                      </a:r>
                    </a:p>
                  </a:txBody>
                  <a:tcPr marL="12700" marR="12700" marT="12700" marB="0" anchor="b"/>
                </a:tc>
                <a:tc>
                  <a:txBody>
                    <a:bodyPr/>
                    <a:lstStyle/>
                    <a:p>
                      <a:pPr algn="r" fontAlgn="b"/>
                      <a:r>
                        <a:rPr lang="en-US" sz="1200" b="0" i="0" u="none" strike="noStrike" dirty="0">
                          <a:latin typeface="Verdana"/>
                        </a:rPr>
                        <a:t>103</a:t>
                      </a:r>
                    </a:p>
                  </a:txBody>
                  <a:tcPr marL="12700" marR="12700" marT="12700" marB="0" anchor="b"/>
                </a:tc>
              </a:tr>
            </a:tbl>
          </a:graphicData>
        </a:graphic>
      </p:graphicFrame>
      <p:sp>
        <p:nvSpPr>
          <p:cNvPr id="22" name="TextBox 21"/>
          <p:cNvSpPr txBox="1"/>
          <p:nvPr/>
        </p:nvSpPr>
        <p:spPr>
          <a:xfrm>
            <a:off x="6210300" y="3030384"/>
            <a:ext cx="622300" cy="369332"/>
          </a:xfrm>
          <a:prstGeom prst="rect">
            <a:avLst/>
          </a:prstGeom>
          <a:noFill/>
        </p:spPr>
        <p:txBody>
          <a:bodyPr wrap="square" rtlCol="0">
            <a:spAutoFit/>
          </a:bodyPr>
          <a:lstStyle/>
          <a:p>
            <a:pPr algn="ctr"/>
            <a:r>
              <a:rPr lang="en-US" dirty="0" smtClean="0"/>
              <a:t>...</a:t>
            </a:r>
            <a:endParaRPr lang="en-US" dirty="0"/>
          </a:p>
        </p:txBody>
      </p:sp>
      <p:sp>
        <p:nvSpPr>
          <p:cNvPr id="23" name="TextBox 22"/>
          <p:cNvSpPr txBox="1"/>
          <p:nvPr/>
        </p:nvSpPr>
        <p:spPr>
          <a:xfrm>
            <a:off x="3949699" y="966436"/>
            <a:ext cx="5067299" cy="369332"/>
          </a:xfrm>
          <a:prstGeom prst="rect">
            <a:avLst/>
          </a:prstGeom>
          <a:noFill/>
        </p:spPr>
        <p:txBody>
          <a:bodyPr wrap="square" rtlCol="0">
            <a:spAutoFit/>
          </a:bodyPr>
          <a:lstStyle/>
          <a:p>
            <a:pPr algn="ctr"/>
            <a:r>
              <a:rPr lang="en-US" dirty="0" smtClean="0"/>
              <a:t>Query Click Pair CrowdLog (sample)</a:t>
            </a:r>
            <a:endParaRPr lang="en-US" dirty="0"/>
          </a:p>
        </p:txBody>
      </p:sp>
      <p:graphicFrame>
        <p:nvGraphicFramePr>
          <p:cNvPr id="24" name="Table 23"/>
          <p:cNvGraphicFramePr>
            <a:graphicFrameLocks noGrp="1"/>
          </p:cNvGraphicFramePr>
          <p:nvPr/>
        </p:nvGraphicFramePr>
        <p:xfrm>
          <a:off x="4546599" y="5028788"/>
          <a:ext cx="3873501" cy="1639073"/>
        </p:xfrm>
        <a:graphic>
          <a:graphicData uri="http://schemas.openxmlformats.org/drawingml/2006/table">
            <a:tbl>
              <a:tblPr firstRow="1" bandRow="1">
                <a:tableStyleId>{21E4AEA4-8DFA-4A89-87EB-49C32662AFE0}</a:tableStyleId>
              </a:tblPr>
              <a:tblGrid>
                <a:gridCol w="927874"/>
                <a:gridCol w="1443357"/>
                <a:gridCol w="1502270"/>
              </a:tblGrid>
              <a:tr h="482081">
                <a:tc>
                  <a:txBody>
                    <a:bodyPr/>
                    <a:lstStyle/>
                    <a:p>
                      <a:pPr algn="ctr"/>
                      <a:r>
                        <a:rPr lang="en-US" sz="1200" dirty="0" smtClean="0">
                          <a:latin typeface="Verdana"/>
                          <a:cs typeface="Verdana"/>
                        </a:rPr>
                        <a:t>Users</a:t>
                      </a:r>
                    </a:p>
                  </a:txBody>
                  <a:tcPr anchor="ctr"/>
                </a:tc>
                <a:tc>
                  <a:txBody>
                    <a:bodyPr/>
                    <a:lstStyle/>
                    <a:p>
                      <a:pPr algn="ctr"/>
                      <a:r>
                        <a:rPr lang="en-US" sz="1200" dirty="0" smtClean="0">
                          <a:latin typeface="Verdana"/>
                          <a:cs typeface="Verdana"/>
                        </a:rPr>
                        <a:t>Distinct</a:t>
                      </a:r>
                      <a:r>
                        <a:rPr lang="en-US" sz="1200" baseline="0" dirty="0" smtClean="0">
                          <a:latin typeface="Verdana"/>
                          <a:cs typeface="Verdana"/>
                        </a:rPr>
                        <a:t> Query Click Pairs</a:t>
                      </a:r>
                      <a:endParaRPr lang="en-US" sz="1200" dirty="0">
                        <a:latin typeface="Verdana"/>
                        <a:cs typeface="Verdana"/>
                      </a:endParaRPr>
                    </a:p>
                  </a:txBody>
                  <a:tcPr anchor="ctr"/>
                </a:tc>
                <a:tc>
                  <a:txBody>
                    <a:bodyPr/>
                    <a:lstStyle/>
                    <a:p>
                      <a:pPr algn="ctr"/>
                      <a:r>
                        <a:rPr lang="en-US" sz="1200" dirty="0" smtClean="0">
                          <a:latin typeface="Verdana"/>
                          <a:cs typeface="Verdana"/>
                        </a:rPr>
                        <a:t>Total Query</a:t>
                      </a:r>
                      <a:r>
                        <a:rPr lang="en-US" sz="1200" baseline="0" dirty="0" smtClean="0">
                          <a:latin typeface="Verdana"/>
                          <a:cs typeface="Verdana"/>
                        </a:rPr>
                        <a:t> Click Pairs</a:t>
                      </a:r>
                      <a:endParaRPr lang="en-US" sz="1200" dirty="0">
                        <a:latin typeface="Verdana"/>
                        <a:cs typeface="Verdana"/>
                      </a:endParaRPr>
                    </a:p>
                  </a:txBody>
                  <a:tcPr anchor="ctr"/>
                </a:tc>
              </a:tr>
              <a:tr h="289248">
                <a:tc>
                  <a:txBody>
                    <a:bodyPr/>
                    <a:lstStyle/>
                    <a:p>
                      <a:pPr algn="ctr"/>
                      <a:r>
                        <a:rPr lang="en-US" sz="1200" dirty="0" smtClean="0">
                          <a:latin typeface="Verdana"/>
                          <a:cs typeface="Verdana"/>
                        </a:rPr>
                        <a:t>4</a:t>
                      </a:r>
                      <a:endParaRPr lang="en-US" sz="1200" dirty="0">
                        <a:latin typeface="Verdana"/>
                        <a:cs typeface="Verdana"/>
                      </a:endParaRPr>
                    </a:p>
                  </a:txBody>
                  <a:tcPr/>
                </a:tc>
                <a:tc>
                  <a:txBody>
                    <a:bodyPr/>
                    <a:lstStyle/>
                    <a:p>
                      <a:pPr algn="r"/>
                      <a:r>
                        <a:rPr lang="en-US" sz="1200" dirty="0" smtClean="0">
                          <a:latin typeface="Verdana"/>
                          <a:cs typeface="Verdana"/>
                        </a:rPr>
                        <a:t>40 906</a:t>
                      </a:r>
                      <a:endParaRPr lang="en-US" sz="1200" dirty="0">
                        <a:latin typeface="Verdana"/>
                        <a:cs typeface="Verdana"/>
                      </a:endParaRPr>
                    </a:p>
                  </a:txBody>
                  <a:tcPr/>
                </a:tc>
                <a:tc>
                  <a:txBody>
                    <a:bodyPr/>
                    <a:lstStyle/>
                    <a:p>
                      <a:pPr algn="r"/>
                      <a:r>
                        <a:rPr lang="en-US" sz="1200" dirty="0" smtClean="0">
                          <a:latin typeface="Verdana"/>
                          <a:cs typeface="Verdana"/>
                        </a:rPr>
                        <a:t>197 944</a:t>
                      </a:r>
                      <a:endParaRPr lang="en-US" sz="1200" dirty="0">
                        <a:latin typeface="Verdana"/>
                        <a:cs typeface="Verdana"/>
                      </a:endParaRPr>
                    </a:p>
                  </a:txBody>
                  <a:tcPr/>
                </a:tc>
              </a:tr>
              <a:tr h="289248">
                <a:tc>
                  <a:txBody>
                    <a:bodyPr/>
                    <a:lstStyle/>
                    <a:p>
                      <a:pPr algn="ctr"/>
                      <a:r>
                        <a:rPr lang="en-US" sz="1200" dirty="0" smtClean="0">
                          <a:latin typeface="Verdana"/>
                          <a:cs typeface="Verdana"/>
                        </a:rPr>
                        <a:t>3</a:t>
                      </a:r>
                      <a:endParaRPr lang="en-US" sz="1200" dirty="0">
                        <a:latin typeface="Verdana"/>
                        <a:cs typeface="Verdana"/>
                      </a:endParaRPr>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dirty="0" smtClean="0">
                          <a:latin typeface="Verdana"/>
                          <a:cs typeface="Verdana"/>
                        </a:rPr>
                        <a:t>84 080</a:t>
                      </a:r>
                    </a:p>
                  </a:txBody>
                  <a:tcPr/>
                </a:tc>
                <a:tc>
                  <a:txBody>
                    <a:bodyPr/>
                    <a:lstStyle/>
                    <a:p>
                      <a:pPr algn="r"/>
                      <a:r>
                        <a:rPr lang="en-US" sz="1200" dirty="0" smtClean="0">
                          <a:latin typeface="Verdana"/>
                          <a:cs typeface="Verdana"/>
                        </a:rPr>
                        <a:t>304</a:t>
                      </a:r>
                      <a:r>
                        <a:rPr lang="en-US" sz="1200" baseline="0" dirty="0" smtClean="0">
                          <a:latin typeface="Verdana"/>
                          <a:cs typeface="Verdana"/>
                        </a:rPr>
                        <a:t> 326</a:t>
                      </a:r>
                      <a:endParaRPr lang="en-US" sz="1200" dirty="0">
                        <a:latin typeface="Verdana"/>
                        <a:cs typeface="Verdana"/>
                      </a:endParaRPr>
                    </a:p>
                  </a:txBody>
                  <a:tcPr/>
                </a:tc>
              </a:tr>
              <a:tr h="289248">
                <a:tc>
                  <a:txBody>
                    <a:bodyPr/>
                    <a:lstStyle/>
                    <a:p>
                      <a:pPr algn="ctr"/>
                      <a:r>
                        <a:rPr lang="en-US" sz="1200" dirty="0" smtClean="0">
                          <a:latin typeface="Verdana"/>
                          <a:cs typeface="Verdana"/>
                        </a:rPr>
                        <a:t>2</a:t>
                      </a:r>
                      <a:endParaRPr lang="en-US" sz="1200" dirty="0">
                        <a:latin typeface="Verdana"/>
                        <a:cs typeface="Verdana"/>
                      </a:endParaRPr>
                    </a:p>
                  </a:txBody>
                  <a:tcPr/>
                </a:tc>
                <a:tc>
                  <a:txBody>
                    <a:bodyPr/>
                    <a:lstStyle/>
                    <a:p>
                      <a:pPr algn="r"/>
                      <a:r>
                        <a:rPr lang="en-US" sz="1200" dirty="0" smtClean="0">
                          <a:latin typeface="Verdana"/>
                          <a:cs typeface="Verdana"/>
                        </a:rPr>
                        <a:t>259 517</a:t>
                      </a:r>
                      <a:endParaRPr lang="en-US" sz="1200" dirty="0">
                        <a:latin typeface="Verdana"/>
                        <a:cs typeface="Verdana"/>
                      </a:endParaRPr>
                    </a:p>
                  </a:txBody>
                  <a:tcPr/>
                </a:tc>
                <a:tc>
                  <a:txBody>
                    <a:bodyPr/>
                    <a:lstStyle/>
                    <a:p>
                      <a:pPr algn="r"/>
                      <a:r>
                        <a:rPr lang="en-US" sz="1200" dirty="0" smtClean="0">
                          <a:latin typeface="Verdana"/>
                          <a:cs typeface="Verdana"/>
                        </a:rPr>
                        <a:t>613 674</a:t>
                      </a:r>
                      <a:endParaRPr lang="en-US" sz="1200" dirty="0">
                        <a:latin typeface="Verdana"/>
                        <a:cs typeface="Verdana"/>
                      </a:endParaRPr>
                    </a:p>
                  </a:txBody>
                  <a:tcPr/>
                </a:tc>
              </a:tr>
              <a:tr h="289248">
                <a:tc>
                  <a:txBody>
                    <a:bodyPr/>
                    <a:lstStyle/>
                    <a:p>
                      <a:pPr algn="ctr"/>
                      <a:r>
                        <a:rPr lang="en-US" sz="1200" dirty="0" smtClean="0">
                          <a:latin typeface="Verdana"/>
                          <a:cs typeface="Verdana"/>
                        </a:rPr>
                        <a:t>1</a:t>
                      </a:r>
                      <a:endParaRPr lang="en-US" sz="1200" dirty="0">
                        <a:latin typeface="Verdana"/>
                        <a:cs typeface="Verdana"/>
                      </a:endParaRPr>
                    </a:p>
                  </a:txBody>
                  <a:tcPr/>
                </a:tc>
                <a:tc>
                  <a:txBody>
                    <a:bodyPr/>
                    <a:lstStyle/>
                    <a:p>
                      <a:pPr algn="r"/>
                      <a:r>
                        <a:rPr lang="en-US" sz="1200" dirty="0" smtClean="0">
                          <a:latin typeface="Verdana"/>
                          <a:cs typeface="Verdana"/>
                        </a:rPr>
                        <a:t>4 910</a:t>
                      </a:r>
                      <a:r>
                        <a:rPr lang="en-US" sz="1200" baseline="0" dirty="0" smtClean="0">
                          <a:latin typeface="Verdana"/>
                          <a:cs typeface="Verdana"/>
                        </a:rPr>
                        <a:t> 665</a:t>
                      </a:r>
                      <a:endParaRPr lang="en-US" sz="1200" dirty="0">
                        <a:latin typeface="Verdana"/>
                        <a:cs typeface="Verdana"/>
                      </a:endParaRPr>
                    </a:p>
                  </a:txBody>
                  <a:tcPr/>
                </a:tc>
                <a:tc>
                  <a:txBody>
                    <a:bodyPr/>
                    <a:lstStyle/>
                    <a:p>
                      <a:pPr algn="r"/>
                      <a:r>
                        <a:rPr lang="en-US" sz="1200" dirty="0" smtClean="0">
                          <a:latin typeface="Verdana"/>
                          <a:cs typeface="Verdana"/>
                        </a:rPr>
                        <a:t>5 169 520</a:t>
                      </a:r>
                      <a:endParaRPr lang="en-US" sz="1200" dirty="0">
                        <a:latin typeface="Verdana"/>
                        <a:cs typeface="Verdana"/>
                      </a:endParaRPr>
                    </a:p>
                  </a:txBody>
                  <a:tcPr/>
                </a:tc>
              </a:tr>
            </a:tbl>
          </a:graphicData>
        </a:graphic>
      </p:graphicFrame>
      <p:sp>
        <p:nvSpPr>
          <p:cNvPr id="25" name="TextBox 24"/>
          <p:cNvSpPr txBox="1"/>
          <p:nvPr/>
        </p:nvSpPr>
        <p:spPr>
          <a:xfrm>
            <a:off x="4838699" y="4690234"/>
            <a:ext cx="3340101" cy="338554"/>
          </a:xfrm>
          <a:prstGeom prst="rect">
            <a:avLst/>
          </a:prstGeom>
          <a:noFill/>
        </p:spPr>
        <p:txBody>
          <a:bodyPr wrap="square" rtlCol="0">
            <a:spAutoFit/>
          </a:bodyPr>
          <a:lstStyle/>
          <a:p>
            <a:pPr algn="ctr"/>
            <a:r>
              <a:rPr lang="en-US" sz="1600" dirty="0" err="1" smtClean="0"/>
              <a:t>Undecryptable</a:t>
            </a:r>
            <a:endParaRPr lang="en-US" sz="1600" dirty="0"/>
          </a:p>
        </p:txBody>
      </p:sp>
      <p:graphicFrame>
        <p:nvGraphicFramePr>
          <p:cNvPr id="26" name="Table 25"/>
          <p:cNvGraphicFramePr>
            <a:graphicFrameLocks noGrp="1"/>
          </p:cNvGraphicFramePr>
          <p:nvPr/>
        </p:nvGraphicFramePr>
        <p:xfrm>
          <a:off x="4546599" y="3876646"/>
          <a:ext cx="3873501" cy="754174"/>
        </p:xfrm>
        <a:graphic>
          <a:graphicData uri="http://schemas.openxmlformats.org/drawingml/2006/table">
            <a:tbl>
              <a:tblPr firstRow="1" bandRow="1">
                <a:tableStyleId>{21E4AEA4-8DFA-4A89-87EB-49C32662AFE0}</a:tableStyleId>
              </a:tblPr>
              <a:tblGrid>
                <a:gridCol w="2077094"/>
                <a:gridCol w="1796407"/>
              </a:tblGrid>
              <a:tr h="296974">
                <a:tc>
                  <a:txBody>
                    <a:bodyPr/>
                    <a:lstStyle/>
                    <a:p>
                      <a:pPr algn="ctr"/>
                      <a:r>
                        <a:rPr lang="en-US" sz="1200" dirty="0" smtClean="0">
                          <a:latin typeface="Verdana"/>
                          <a:cs typeface="Verdana"/>
                        </a:rPr>
                        <a:t>Distinct</a:t>
                      </a:r>
                      <a:r>
                        <a:rPr lang="en-US" sz="1200" baseline="0" dirty="0" smtClean="0">
                          <a:latin typeface="Verdana"/>
                          <a:cs typeface="Verdana"/>
                        </a:rPr>
                        <a:t> Query Click Pairs</a:t>
                      </a:r>
                      <a:endParaRPr lang="en-US" sz="1200" dirty="0">
                        <a:latin typeface="Verdana"/>
                        <a:cs typeface="Verdana"/>
                      </a:endParaRPr>
                    </a:p>
                  </a:txBody>
                  <a:tcPr anchor="ctr"/>
                </a:tc>
                <a:tc>
                  <a:txBody>
                    <a:bodyPr/>
                    <a:lstStyle/>
                    <a:p>
                      <a:pPr algn="ctr"/>
                      <a:r>
                        <a:rPr lang="en-US" sz="1200" dirty="0" smtClean="0">
                          <a:latin typeface="Verdana"/>
                          <a:cs typeface="Verdana"/>
                        </a:rPr>
                        <a:t>Total Query Click Pairs</a:t>
                      </a:r>
                      <a:endParaRPr lang="en-US" sz="1200" dirty="0">
                        <a:latin typeface="Verdana"/>
                        <a:cs typeface="Verdana"/>
                      </a:endParaRPr>
                    </a:p>
                  </a:txBody>
                  <a:tcPr anchor="ctr"/>
                </a:tc>
              </a:tr>
              <a:tr h="296974">
                <a:tc>
                  <a:txBody>
                    <a:bodyPr/>
                    <a:lstStyle/>
                    <a:p>
                      <a:pPr algn="r"/>
                      <a:r>
                        <a:rPr lang="en-US" sz="1200" dirty="0" smtClean="0">
                          <a:latin typeface="Verdana"/>
                          <a:cs typeface="Verdana"/>
                        </a:rPr>
                        <a:t>106 </a:t>
                      </a:r>
                      <a:r>
                        <a:rPr lang="en-US" sz="1200" dirty="0" smtClean="0">
                          <a:latin typeface="Verdana"/>
                          <a:cs typeface="Verdana"/>
                        </a:rPr>
                        <a:t>510 (1.9%)</a:t>
                      </a:r>
                      <a:endParaRPr lang="en-US" sz="1200" dirty="0">
                        <a:latin typeface="Verdana"/>
                        <a:cs typeface="Verdana"/>
                      </a:endParaRPr>
                    </a:p>
                  </a:txBody>
                  <a:tcPr/>
                </a:tc>
                <a:tc>
                  <a:txBody>
                    <a:bodyPr/>
                    <a:lstStyle/>
                    <a:p>
                      <a:pPr algn="r"/>
                      <a:r>
                        <a:rPr lang="en-US" sz="1200" dirty="0" smtClean="0">
                          <a:latin typeface="Verdana"/>
                          <a:cs typeface="Verdana"/>
                        </a:rPr>
                        <a:t>2 898 </a:t>
                      </a:r>
                      <a:r>
                        <a:rPr lang="en-US" sz="1200" dirty="0" smtClean="0">
                          <a:latin typeface="Verdana"/>
                          <a:cs typeface="Verdana"/>
                        </a:rPr>
                        <a:t>912 (31.6%)</a:t>
                      </a:r>
                      <a:endParaRPr lang="en-US" sz="1200" dirty="0">
                        <a:latin typeface="Verdana"/>
                        <a:cs typeface="Verdana"/>
                      </a:endParaRPr>
                    </a:p>
                  </a:txBody>
                  <a:tcPr/>
                </a:tc>
              </a:tr>
            </a:tbl>
          </a:graphicData>
        </a:graphic>
      </p:graphicFrame>
      <p:sp>
        <p:nvSpPr>
          <p:cNvPr id="27" name="TextBox 26"/>
          <p:cNvSpPr txBox="1"/>
          <p:nvPr/>
        </p:nvSpPr>
        <p:spPr>
          <a:xfrm>
            <a:off x="4838699" y="3507314"/>
            <a:ext cx="3251199" cy="338554"/>
          </a:xfrm>
          <a:prstGeom prst="rect">
            <a:avLst/>
          </a:prstGeom>
          <a:noFill/>
        </p:spPr>
        <p:txBody>
          <a:bodyPr wrap="square" rtlCol="0">
            <a:spAutoFit/>
          </a:bodyPr>
          <a:lstStyle/>
          <a:p>
            <a:pPr algn="ctr"/>
            <a:r>
              <a:rPr lang="en-US" sz="1600" dirty="0" err="1" smtClean="0"/>
              <a:t>Decryptable</a:t>
            </a:r>
            <a:r>
              <a:rPr lang="en-US" sz="1600" dirty="0" smtClean="0"/>
              <a:t> (user count &gt; 5)</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2" grpId="0"/>
      <p:bldP spid="18" grpId="0"/>
      <p:bldP spid="22" grpId="0"/>
      <p:bldP spid="23" grpId="0"/>
      <p:bldP spid="25" grpId="0"/>
      <p:bldP spid="27" grpId="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595959"/>
                </a:solidFill>
              </a:rPr>
              <a:t>Outline</a:t>
            </a:r>
            <a:endParaRPr lang="en-US" dirty="0">
              <a:solidFill>
                <a:srgbClr val="595959"/>
              </a:solidFill>
            </a:endParaRPr>
          </a:p>
        </p:txBody>
      </p:sp>
      <p:sp>
        <p:nvSpPr>
          <p:cNvPr id="3" name="Content Placeholder 2"/>
          <p:cNvSpPr>
            <a:spLocks noGrp="1"/>
          </p:cNvSpPr>
          <p:nvPr>
            <p:ph idx="1"/>
          </p:nvPr>
        </p:nvSpPr>
        <p:spPr/>
        <p:txBody>
          <a:bodyPr>
            <a:normAutofit/>
          </a:bodyPr>
          <a:lstStyle/>
          <a:p>
            <a:r>
              <a:rPr lang="en-US" i="1" dirty="0" smtClean="0">
                <a:solidFill>
                  <a:schemeClr val="bg1">
                    <a:lumMod val="75000"/>
                  </a:schemeClr>
                </a:solidFill>
              </a:rPr>
              <a:t>Centralized search logging and mining</a:t>
            </a:r>
          </a:p>
          <a:p>
            <a:r>
              <a:rPr lang="en-US" i="1" dirty="0" err="1" smtClean="0">
                <a:solidFill>
                  <a:srgbClr val="BFBFBF"/>
                </a:solidFill>
              </a:rPr>
              <a:t>CrowdLogging</a:t>
            </a:r>
            <a:endParaRPr lang="en-US" i="1" dirty="0" smtClean="0">
              <a:solidFill>
                <a:srgbClr val="BFBFBF"/>
              </a:solidFill>
            </a:endParaRPr>
          </a:p>
          <a:p>
            <a:pPr lvl="1"/>
            <a:r>
              <a:rPr lang="en-US" i="1" dirty="0" smtClean="0">
                <a:solidFill>
                  <a:srgbClr val="BFBFBF"/>
                </a:solidFill>
              </a:rPr>
              <a:t>logging, mining, and releasing data</a:t>
            </a:r>
          </a:p>
          <a:p>
            <a:pPr lvl="1"/>
            <a:r>
              <a:rPr lang="en-US" i="1" dirty="0" smtClean="0">
                <a:solidFill>
                  <a:srgbClr val="BFBFBF"/>
                </a:solidFill>
              </a:rPr>
              <a:t>advantages</a:t>
            </a:r>
          </a:p>
          <a:p>
            <a:pPr lvl="1"/>
            <a:r>
              <a:rPr lang="en-US" i="1" dirty="0" smtClean="0">
                <a:solidFill>
                  <a:srgbClr val="BFBFBF"/>
                </a:solidFill>
              </a:rPr>
              <a:t>comparison with centralized model</a:t>
            </a:r>
          </a:p>
          <a:p>
            <a:r>
              <a:rPr lang="en-US" dirty="0" smtClean="0"/>
              <a:t>The </a:t>
            </a:r>
            <a:r>
              <a:rPr lang="en-US" dirty="0" smtClean="0">
                <a:solidFill>
                  <a:srgbClr val="E46C0A"/>
                </a:solidFill>
              </a:rPr>
              <a:t>CrowdLogger </a:t>
            </a:r>
            <a:r>
              <a:rPr lang="en-US" dirty="0" smtClean="0"/>
              <a:t>browser extension</a:t>
            </a:r>
          </a:p>
          <a:p>
            <a:pPr lvl="1"/>
            <a:r>
              <a:rPr lang="en-US" dirty="0" smtClean="0"/>
              <a:t>overview</a:t>
            </a:r>
          </a:p>
          <a:p>
            <a:pPr lvl="1"/>
            <a:r>
              <a:rPr lang="en-US" dirty="0" smtClean="0"/>
              <a:t>collected data</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CrowdLogger</a:t>
            </a:r>
            <a:endParaRPr lang="en-US" dirty="0">
              <a:solidFill>
                <a:schemeClr val="accent6">
                  <a:lumMod val="75000"/>
                </a:schemeClr>
              </a:solidFill>
            </a:endParaRPr>
          </a:p>
        </p:txBody>
      </p:sp>
      <p:pic>
        <p:nvPicPr>
          <p:cNvPr id="7" name="Picture 6" descr="crowdlogger-menu.png"/>
          <p:cNvPicPr>
            <a:picLocks noChangeAspect="1"/>
          </p:cNvPicPr>
          <p:nvPr/>
        </p:nvPicPr>
        <p:blipFill>
          <a:blip r:embed="rId3"/>
          <a:stretch>
            <a:fillRect/>
          </a:stretch>
        </p:blipFill>
        <p:spPr>
          <a:xfrm>
            <a:off x="5473246" y="1499206"/>
            <a:ext cx="3365954" cy="3124200"/>
          </a:xfrm>
          <a:prstGeom prst="rect">
            <a:avLst/>
          </a:prstGeom>
          <a:ln>
            <a:solidFill>
              <a:schemeClr val="tx1">
                <a:lumMod val="50000"/>
                <a:lumOff val="50000"/>
              </a:schemeClr>
            </a:solidFill>
          </a:ln>
          <a:effectLst>
            <a:outerShdw blurRad="50800" dist="38100" dir="2700000">
              <a:srgbClr val="000000">
                <a:alpha val="43000"/>
              </a:srgbClr>
            </a:outerShdw>
          </a:effectLst>
        </p:spPr>
      </p:pic>
      <p:sp>
        <p:nvSpPr>
          <p:cNvPr id="9" name="Content Placeholder 2"/>
          <p:cNvSpPr>
            <a:spLocks noGrp="1"/>
          </p:cNvSpPr>
          <p:nvPr>
            <p:ph idx="1"/>
          </p:nvPr>
        </p:nvSpPr>
        <p:spPr>
          <a:xfrm>
            <a:off x="457199" y="2463194"/>
            <a:ext cx="8686801" cy="4394806"/>
          </a:xfrm>
        </p:spPr>
        <p:txBody>
          <a:bodyPr>
            <a:normAutofit fontScale="92500"/>
          </a:bodyPr>
          <a:lstStyle/>
          <a:p>
            <a:r>
              <a:rPr lang="en-US" dirty="0" smtClean="0"/>
              <a:t>In-page search capture:</a:t>
            </a:r>
          </a:p>
          <a:p>
            <a:pPr lvl="1"/>
            <a:r>
              <a:rPr lang="en-US" dirty="0" smtClean="0"/>
              <a:t>Bing</a:t>
            </a:r>
          </a:p>
          <a:p>
            <a:pPr lvl="1"/>
            <a:r>
              <a:rPr lang="en-US" dirty="0" smtClean="0"/>
              <a:t>Google</a:t>
            </a:r>
          </a:p>
          <a:p>
            <a:pPr lvl="1"/>
            <a:r>
              <a:rPr lang="en-US" dirty="0" smtClean="0"/>
              <a:t>Yahoo!</a:t>
            </a:r>
          </a:p>
          <a:p>
            <a:r>
              <a:rPr lang="en-US" dirty="0" smtClean="0"/>
              <a:t>Handles Google instant</a:t>
            </a:r>
          </a:p>
          <a:p>
            <a:r>
              <a:rPr lang="en-US" dirty="0" smtClean="0"/>
              <a:t>Ignores HTTPS URL parameters</a:t>
            </a:r>
          </a:p>
          <a:p>
            <a:r>
              <a:rPr lang="en-US" dirty="0" smtClean="0"/>
              <a:t>Automatic removal of SSN/phone number patterns</a:t>
            </a:r>
          </a:p>
          <a:p>
            <a:r>
              <a:rPr lang="en-US" dirty="0" smtClean="0"/>
              <a:t>No logging while in “Privacy” or “Incognito” modes</a:t>
            </a:r>
          </a:p>
          <a:p>
            <a:endParaRPr lang="en-US" dirty="0" smtClean="0"/>
          </a:p>
          <a:p>
            <a:endParaRPr lang="en-US" dirty="0"/>
          </a:p>
        </p:txBody>
      </p:sp>
      <p:pic>
        <p:nvPicPr>
          <p:cNvPr id="4" name="Picture 3" descr="crowdlogger-button.png"/>
          <p:cNvPicPr>
            <a:picLocks noChangeAspect="1"/>
          </p:cNvPicPr>
          <p:nvPr/>
        </p:nvPicPr>
        <p:blipFill>
          <a:blip r:embed="rId4"/>
          <a:stretch>
            <a:fillRect/>
          </a:stretch>
        </p:blipFill>
        <p:spPr>
          <a:xfrm>
            <a:off x="1333500" y="1354138"/>
            <a:ext cx="4296274" cy="791556"/>
          </a:xfrm>
          <a:prstGeom prst="rect">
            <a:avLst/>
          </a:prstGeom>
          <a:ln>
            <a:solidFill>
              <a:schemeClr val="tx1">
                <a:lumMod val="50000"/>
                <a:lumOff val="50000"/>
              </a:schemeClr>
            </a:solidFill>
          </a:ln>
          <a:effectLst>
            <a:outerShdw blurRad="50800" dist="38100" dir="2700000">
              <a:srgbClr val="000000">
                <a:alpha val="43000"/>
              </a:srgbClr>
            </a:outerShdw>
          </a:effectLst>
        </p:spPr>
      </p:pic>
      <p:sp>
        <p:nvSpPr>
          <p:cNvPr id="6" name="Oval 5"/>
          <p:cNvSpPr/>
          <p:nvPr/>
        </p:nvSpPr>
        <p:spPr>
          <a:xfrm>
            <a:off x="5092700" y="1379538"/>
            <a:ext cx="537074" cy="487362"/>
          </a:xfrm>
          <a:prstGeom prst="ellipse">
            <a:avLst/>
          </a:prstGeom>
          <a:noFill/>
          <a:ln w="53975" cap="flat" cmpd="sng" algn="ctr">
            <a:solidFill>
              <a:srgbClr val="FF0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6" grpId="0" animBg="1"/>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CrowdLogger</a:t>
            </a:r>
            <a:endParaRPr lang="en-US" dirty="0">
              <a:solidFill>
                <a:schemeClr val="accent6">
                  <a:lumMod val="75000"/>
                </a:schemeClr>
              </a:solidFill>
            </a:endParaRPr>
          </a:p>
        </p:txBody>
      </p:sp>
      <p:sp>
        <p:nvSpPr>
          <p:cNvPr id="6" name="Oval 5"/>
          <p:cNvSpPr/>
          <p:nvPr/>
        </p:nvSpPr>
        <p:spPr>
          <a:xfrm>
            <a:off x="4064000" y="1443038"/>
            <a:ext cx="537074" cy="487362"/>
          </a:xfrm>
          <a:prstGeom prst="ellipse">
            <a:avLst/>
          </a:prstGeom>
          <a:noFill/>
          <a:ln w="53975" cap="flat" cmpd="sng" algn="ctr">
            <a:solidFill>
              <a:srgbClr val="FF0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status-page-top.png"/>
          <p:cNvPicPr>
            <a:picLocks noChangeAspect="1"/>
          </p:cNvPicPr>
          <p:nvPr/>
        </p:nvPicPr>
        <p:blipFill>
          <a:blip r:embed="rId3"/>
          <a:stretch>
            <a:fillRect/>
          </a:stretch>
        </p:blipFill>
        <p:spPr>
          <a:xfrm>
            <a:off x="317500" y="1327106"/>
            <a:ext cx="7594599" cy="5342082"/>
          </a:xfrm>
          <a:prstGeom prst="rect">
            <a:avLst/>
          </a:prstGeom>
          <a:ln>
            <a:solidFill>
              <a:srgbClr val="7F7F7F"/>
            </a:solidFill>
          </a:ln>
          <a:effectLst>
            <a:outerShdw blurRad="50800" dist="38100" dir="2700000">
              <a:srgbClr val="000000">
                <a:alpha val="43000"/>
              </a:srgbClr>
            </a:outerShdw>
          </a:effectLst>
        </p:spPr>
      </p:pic>
      <p:sp>
        <p:nvSpPr>
          <p:cNvPr id="5" name="Rectangle 4"/>
          <p:cNvSpPr/>
          <p:nvPr/>
        </p:nvSpPr>
        <p:spPr>
          <a:xfrm>
            <a:off x="584200" y="2844800"/>
            <a:ext cx="5854700" cy="1422400"/>
          </a:xfrm>
          <a:prstGeom prst="rect">
            <a:avLst/>
          </a:prstGeom>
          <a:noFill/>
          <a:ln w="34925" cap="flat" cmpd="sng" algn="ctr">
            <a:solidFill>
              <a:srgbClr val="FF0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584200" y="5246788"/>
            <a:ext cx="5854700" cy="1422400"/>
          </a:xfrm>
          <a:prstGeom prst="rect">
            <a:avLst/>
          </a:prstGeom>
          <a:noFill/>
          <a:ln w="34925" cap="flat" cmpd="sng" algn="ctr">
            <a:solidFill>
              <a:srgbClr val="FF0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animBg="1"/>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9" name="Picture 8" descr="status-page-top.png"/>
          <p:cNvPicPr>
            <a:picLocks noChangeAspect="1"/>
          </p:cNvPicPr>
          <p:nvPr/>
        </p:nvPicPr>
        <p:blipFill>
          <a:blip r:embed="rId3"/>
          <a:stretch>
            <a:fillRect/>
          </a:stretch>
        </p:blipFill>
        <p:spPr>
          <a:xfrm>
            <a:off x="317500" y="1327106"/>
            <a:ext cx="7594599" cy="5342082"/>
          </a:xfrm>
          <a:prstGeom prst="rect">
            <a:avLst/>
          </a:prstGeom>
          <a:ln>
            <a:solidFill>
              <a:srgbClr val="7F7F7F"/>
            </a:solidFill>
          </a:ln>
          <a:effectLst>
            <a:outerShdw blurRad="50800" dist="38100" dir="2700000">
              <a:srgbClr val="000000">
                <a:alpha val="43000"/>
              </a:srgbClr>
            </a:outerShdw>
          </a:effectLst>
        </p:spPr>
      </p:pic>
      <p:sp>
        <p:nvSpPr>
          <p:cNvPr id="2" name="Title 1"/>
          <p:cNvSpPr>
            <a:spLocks noGrp="1"/>
          </p:cNvSpPr>
          <p:nvPr>
            <p:ph type="title"/>
          </p:nvPr>
        </p:nvSpPr>
        <p:spPr/>
        <p:txBody>
          <a:bodyPr/>
          <a:lstStyle/>
          <a:p>
            <a:r>
              <a:rPr lang="en-US" dirty="0" smtClean="0">
                <a:solidFill>
                  <a:schemeClr val="accent6">
                    <a:lumMod val="75000"/>
                  </a:schemeClr>
                </a:solidFill>
              </a:rPr>
              <a:t>CrowdLogger</a:t>
            </a:r>
            <a:endParaRPr lang="en-US" dirty="0">
              <a:solidFill>
                <a:schemeClr val="accent6">
                  <a:lumMod val="75000"/>
                </a:schemeClr>
              </a:solidFill>
            </a:endParaRPr>
          </a:p>
        </p:txBody>
      </p:sp>
      <p:sp>
        <p:nvSpPr>
          <p:cNvPr id="5" name="Rectangle 4"/>
          <p:cNvSpPr/>
          <p:nvPr/>
        </p:nvSpPr>
        <p:spPr>
          <a:xfrm>
            <a:off x="177800" y="1278764"/>
            <a:ext cx="8496300" cy="5579236"/>
          </a:xfrm>
          <a:prstGeom prst="rect">
            <a:avLst/>
          </a:prstGeom>
          <a:solidFill>
            <a:schemeClr val="bg1">
              <a:alpha val="65000"/>
            </a:schemeClr>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status-page-bottom.png"/>
          <p:cNvPicPr>
            <a:picLocks noChangeAspect="1"/>
          </p:cNvPicPr>
          <p:nvPr/>
        </p:nvPicPr>
        <p:blipFill>
          <a:blip r:embed="rId4"/>
          <a:stretch>
            <a:fillRect/>
          </a:stretch>
        </p:blipFill>
        <p:spPr>
          <a:xfrm>
            <a:off x="854574" y="2547938"/>
            <a:ext cx="8035426" cy="4067992"/>
          </a:xfrm>
          <a:prstGeom prst="rect">
            <a:avLst/>
          </a:prstGeom>
          <a:ln>
            <a:solidFill>
              <a:schemeClr val="tx1">
                <a:lumMod val="50000"/>
                <a:lumOff val="50000"/>
              </a:schemeClr>
            </a:solidFill>
          </a:ln>
          <a:effectLst>
            <a:outerShdw blurRad="50800" dist="38100" dir="2700000">
              <a:srgbClr val="000000">
                <a:alpha val="43000"/>
              </a:srgbClr>
            </a:outerShdw>
          </a:effectLst>
        </p:spPr>
      </p:pic>
      <p:sp>
        <p:nvSpPr>
          <p:cNvPr id="6" name="Rectangle 5"/>
          <p:cNvSpPr/>
          <p:nvPr/>
        </p:nvSpPr>
        <p:spPr>
          <a:xfrm>
            <a:off x="1079500" y="3276600"/>
            <a:ext cx="6159500" cy="1752600"/>
          </a:xfrm>
          <a:prstGeom prst="rect">
            <a:avLst/>
          </a:prstGeom>
          <a:noFill/>
          <a:ln w="34925" cap="flat" cmpd="sng" algn="ctr">
            <a:solidFill>
              <a:srgbClr val="FF0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E46C0A"/>
                </a:solidFill>
              </a:rPr>
              <a:t>CrowdLogger </a:t>
            </a:r>
            <a:r>
              <a:rPr lang="en-US" dirty="0" smtClean="0">
                <a:solidFill>
                  <a:srgbClr val="595959"/>
                </a:solidFill>
              </a:rPr>
              <a:t>data</a:t>
            </a:r>
            <a:endParaRPr lang="en-US" dirty="0">
              <a:solidFill>
                <a:srgbClr val="595959"/>
              </a:solidFill>
            </a:endParaRPr>
          </a:p>
        </p:txBody>
      </p:sp>
      <p:sp>
        <p:nvSpPr>
          <p:cNvPr id="3" name="Content Placeholder 2"/>
          <p:cNvSpPr>
            <a:spLocks noGrp="1"/>
          </p:cNvSpPr>
          <p:nvPr>
            <p:ph idx="1"/>
          </p:nvPr>
        </p:nvSpPr>
        <p:spPr/>
        <p:txBody>
          <a:bodyPr>
            <a:normAutofit fontScale="92500" lnSpcReduction="20000"/>
          </a:bodyPr>
          <a:lstStyle/>
          <a:p>
            <a:r>
              <a:rPr lang="en-US" smtClean="0"/>
              <a:t>63 </a:t>
            </a:r>
            <a:r>
              <a:rPr lang="en-US" dirty="0" smtClean="0"/>
              <a:t>downloads</a:t>
            </a:r>
            <a:endParaRPr lang="en-US" dirty="0" smtClean="0"/>
          </a:p>
          <a:p>
            <a:r>
              <a:rPr lang="en-US" dirty="0" smtClean="0"/>
              <a:t>34 </a:t>
            </a:r>
            <a:r>
              <a:rPr lang="en-US" dirty="0" smtClean="0"/>
              <a:t>distinct registered users</a:t>
            </a:r>
          </a:p>
          <a:p>
            <a:r>
              <a:rPr lang="en-US" dirty="0" smtClean="0"/>
              <a:t>currently cannot release data </a:t>
            </a:r>
            <a:r>
              <a:rPr lang="en-US" dirty="0" err="1" smtClean="0">
                <a:sym typeface="Wingdings"/>
              </a:rPr>
              <a:t></a:t>
            </a:r>
            <a:r>
              <a:rPr lang="en-US" dirty="0" smtClean="0">
                <a:sym typeface="Wingdings"/>
              </a:rPr>
              <a:t/>
            </a:r>
            <a:br>
              <a:rPr lang="en-US" dirty="0" smtClean="0">
                <a:sym typeface="Wingdings"/>
              </a:rPr>
            </a:br>
            <a:endParaRPr lang="en-US" dirty="0" smtClean="0">
              <a:sym typeface="Wingdings"/>
            </a:endParaRPr>
          </a:p>
          <a:p>
            <a:r>
              <a:rPr lang="en-US" dirty="0" smtClean="0">
                <a:sym typeface="Wingdings"/>
              </a:rPr>
              <a:t>Queries: </a:t>
            </a:r>
          </a:p>
          <a:p>
            <a:pPr lvl="1"/>
            <a:r>
              <a:rPr lang="en-US" b="1" dirty="0" err="1" smtClean="0">
                <a:solidFill>
                  <a:schemeClr val="accent2">
                    <a:lumMod val="75000"/>
                  </a:schemeClr>
                </a:solidFill>
                <a:sym typeface="Wingdings"/>
              </a:rPr>
              <a:t>sigir</a:t>
            </a:r>
            <a:r>
              <a:rPr lang="en-US" b="1" dirty="0" smtClean="0">
                <a:solidFill>
                  <a:schemeClr val="accent2">
                    <a:lumMod val="75000"/>
                  </a:schemeClr>
                </a:solidFill>
                <a:sym typeface="Wingdings"/>
              </a:rPr>
              <a:t> 2011</a:t>
            </a:r>
            <a:r>
              <a:rPr lang="en-US" dirty="0" smtClean="0">
                <a:sym typeface="Wingdings"/>
              </a:rPr>
              <a:t>, </a:t>
            </a:r>
            <a:r>
              <a:rPr lang="en-US" b="1" dirty="0" err="1" smtClean="0">
                <a:solidFill>
                  <a:schemeClr val="accent5">
                    <a:lumMod val="75000"/>
                  </a:schemeClr>
                </a:solidFill>
                <a:sym typeface="Wingdings"/>
              </a:rPr>
              <a:t>cikm</a:t>
            </a:r>
            <a:r>
              <a:rPr lang="en-US" b="1" dirty="0" smtClean="0">
                <a:solidFill>
                  <a:schemeClr val="accent5">
                    <a:lumMod val="75000"/>
                  </a:schemeClr>
                </a:solidFill>
                <a:sym typeface="Wingdings"/>
              </a:rPr>
              <a:t> 2011</a:t>
            </a:r>
            <a:r>
              <a:rPr lang="en-US" dirty="0" smtClean="0">
                <a:sym typeface="Wingdings"/>
              </a:rPr>
              <a:t>, </a:t>
            </a:r>
            <a:r>
              <a:rPr lang="en-US" b="1" dirty="0" err="1" smtClean="0">
                <a:solidFill>
                  <a:schemeClr val="accent3">
                    <a:lumMod val="50000"/>
                  </a:schemeClr>
                </a:solidFill>
                <a:sym typeface="Wingdings"/>
              </a:rPr>
              <a:t>wsdm</a:t>
            </a:r>
            <a:r>
              <a:rPr lang="en-US" b="1" dirty="0" smtClean="0">
                <a:solidFill>
                  <a:schemeClr val="accent3">
                    <a:lumMod val="50000"/>
                  </a:schemeClr>
                </a:solidFill>
                <a:sym typeface="Wingdings"/>
              </a:rPr>
              <a:t> </a:t>
            </a:r>
            <a:r>
              <a:rPr lang="en-US" b="1" dirty="0" smtClean="0">
                <a:solidFill>
                  <a:schemeClr val="accent3">
                    <a:lumMod val="50000"/>
                  </a:schemeClr>
                </a:solidFill>
                <a:sym typeface="Wingdings"/>
              </a:rPr>
              <a:t>2012</a:t>
            </a:r>
            <a:r>
              <a:rPr lang="en-US" dirty="0" smtClean="0">
                <a:sym typeface="Wingdings"/>
              </a:rPr>
              <a:t/>
            </a:r>
            <a:br>
              <a:rPr lang="en-US" dirty="0" smtClean="0">
                <a:sym typeface="Wingdings"/>
              </a:rPr>
            </a:br>
            <a:endParaRPr lang="en-US" dirty="0" smtClean="0">
              <a:sym typeface="Wingdings"/>
            </a:endParaRPr>
          </a:p>
          <a:p>
            <a:r>
              <a:rPr lang="en-US" dirty="0" smtClean="0">
                <a:sym typeface="Wingdings"/>
              </a:rPr>
              <a:t>Query click pairs:</a:t>
            </a:r>
          </a:p>
          <a:p>
            <a:pPr lvl="1"/>
            <a:r>
              <a:rPr lang="en-US" b="1" dirty="0" err="1" smtClean="0">
                <a:solidFill>
                  <a:schemeClr val="accent5">
                    <a:lumMod val="75000"/>
                  </a:schemeClr>
                </a:solidFill>
                <a:sym typeface="Wingdings"/>
              </a:rPr>
              <a:t>cikm</a:t>
            </a:r>
            <a:r>
              <a:rPr lang="en-US" b="1" dirty="0" smtClean="0">
                <a:solidFill>
                  <a:schemeClr val="accent5">
                    <a:lumMod val="75000"/>
                  </a:schemeClr>
                </a:solidFill>
                <a:sym typeface="Wingdings"/>
              </a:rPr>
              <a:t> </a:t>
            </a:r>
            <a:r>
              <a:rPr lang="en-US" b="1" dirty="0" smtClean="0">
                <a:solidFill>
                  <a:srgbClr val="31859C"/>
                </a:solidFill>
                <a:sym typeface="Wingdings"/>
              </a:rPr>
              <a:t>2011 -&gt;</a:t>
            </a:r>
            <a:r>
              <a:rPr lang="en-US" dirty="0" smtClean="0">
                <a:sym typeface="Wingdings"/>
              </a:rPr>
              <a:t> </a:t>
            </a:r>
            <a:r>
              <a:rPr lang="en-US" b="1" dirty="0" smtClean="0">
                <a:solidFill>
                  <a:srgbClr val="31859C"/>
                </a:solidFill>
                <a:sym typeface="Wingdings"/>
              </a:rPr>
              <a:t>www.cikm2011.org</a:t>
            </a:r>
          </a:p>
          <a:p>
            <a:pPr lvl="1"/>
            <a:r>
              <a:rPr lang="en-US" b="1" dirty="0" err="1" smtClean="0">
                <a:solidFill>
                  <a:schemeClr val="accent3">
                    <a:lumMod val="50000"/>
                  </a:schemeClr>
                </a:solidFill>
                <a:sym typeface="Wingdings"/>
              </a:rPr>
              <a:t>wsdm</a:t>
            </a:r>
            <a:r>
              <a:rPr lang="en-US" b="1" dirty="0" smtClean="0">
                <a:solidFill>
                  <a:schemeClr val="accent3">
                    <a:lumMod val="50000"/>
                  </a:schemeClr>
                </a:solidFill>
                <a:sym typeface="Wingdings"/>
              </a:rPr>
              <a:t> 2012 -&gt; wsdm2012.</a:t>
            </a:r>
            <a:r>
              <a:rPr lang="en-US" b="1" dirty="0" smtClean="0">
                <a:solidFill>
                  <a:schemeClr val="accent3">
                    <a:lumMod val="50000"/>
                  </a:schemeClr>
                </a:solidFill>
                <a:sym typeface="Wingdings"/>
              </a:rPr>
              <a:t>org</a:t>
            </a:r>
            <a:endParaRPr lang="en-US" dirty="0"/>
          </a:p>
        </p:txBody>
      </p:sp>
      <p:pic>
        <p:nvPicPr>
          <p:cNvPr id="4" name="Picture 3" descr="screenshotOfSigir2011.png"/>
          <p:cNvPicPr>
            <a:picLocks noChangeAspect="1"/>
          </p:cNvPicPr>
          <p:nvPr/>
        </p:nvPicPr>
        <p:blipFill>
          <a:blip r:embed="rId3"/>
          <a:stretch>
            <a:fillRect/>
          </a:stretch>
        </p:blipFill>
        <p:spPr>
          <a:xfrm>
            <a:off x="4063860" y="1600200"/>
            <a:ext cx="4622940" cy="1587500"/>
          </a:xfrm>
          <a:prstGeom prst="rect">
            <a:avLst/>
          </a:prstGeom>
          <a:ln>
            <a:solidFill>
              <a:schemeClr val="tx1">
                <a:lumMod val="50000"/>
                <a:lumOff val="50000"/>
              </a:schemeClr>
            </a:solidFill>
          </a:ln>
          <a:effectLst>
            <a:outerShdw blurRad="50800" dist="38100" dir="270000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2"/>
            <a:ext cx="8229600" cy="1143000"/>
          </a:xfrm>
        </p:spPr>
        <p:txBody>
          <a:bodyPr>
            <a:normAutofit fontScale="90000"/>
          </a:bodyPr>
          <a:lstStyle/>
          <a:p>
            <a:r>
              <a:rPr lang="en-US" dirty="0" smtClean="0">
                <a:solidFill>
                  <a:srgbClr val="376092"/>
                </a:solidFill>
              </a:rPr>
              <a:t>Centralized search logging and mining</a:t>
            </a:r>
            <a:endParaRPr lang="en-US" dirty="0">
              <a:solidFill>
                <a:srgbClr val="376092"/>
              </a:solidFill>
            </a:endParaRPr>
          </a:p>
        </p:txBody>
      </p:sp>
      <p:grpSp>
        <p:nvGrpSpPr>
          <p:cNvPr id="30" name="Group 29"/>
          <p:cNvGrpSpPr/>
          <p:nvPr/>
        </p:nvGrpSpPr>
        <p:grpSpPr>
          <a:xfrm>
            <a:off x="2539910" y="1192132"/>
            <a:ext cx="3654360" cy="5183184"/>
            <a:chOff x="2539910" y="1192132"/>
            <a:chExt cx="3654360" cy="5183184"/>
          </a:xfrm>
        </p:grpSpPr>
        <p:sp>
          <p:nvSpPr>
            <p:cNvPr id="24" name="Rounded Rectangle 23"/>
            <p:cNvSpPr/>
            <p:nvPr/>
          </p:nvSpPr>
          <p:spPr>
            <a:xfrm>
              <a:off x="2539910" y="1192132"/>
              <a:ext cx="3654360" cy="5183184"/>
            </a:xfrm>
            <a:prstGeom prst="roundRect">
              <a:avLst/>
            </a:prstGeom>
            <a:noFill/>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9" name="Picture 8" descr="j0434845.png"/>
            <p:cNvPicPr>
              <a:picLocks noChangeAspect="1"/>
            </p:cNvPicPr>
            <p:nvPr/>
          </p:nvPicPr>
          <p:blipFill>
            <a:blip r:embed="rId3"/>
            <a:stretch>
              <a:fillRect/>
            </a:stretch>
          </p:blipFill>
          <p:spPr>
            <a:xfrm>
              <a:off x="3591276" y="3192381"/>
              <a:ext cx="1670768" cy="1670768"/>
            </a:xfrm>
            <a:prstGeom prst="rect">
              <a:avLst/>
            </a:prstGeom>
          </p:spPr>
        </p:pic>
        <p:grpSp>
          <p:nvGrpSpPr>
            <p:cNvPr id="29" name="Group 28"/>
            <p:cNvGrpSpPr/>
            <p:nvPr/>
          </p:nvGrpSpPr>
          <p:grpSpPr>
            <a:xfrm>
              <a:off x="3412104" y="1347558"/>
              <a:ext cx="1901726" cy="1244909"/>
              <a:chOff x="3412104" y="1347558"/>
              <a:chExt cx="1901726" cy="1244909"/>
            </a:xfrm>
          </p:grpSpPr>
          <p:sp>
            <p:nvSpPr>
              <p:cNvPr id="10" name="Rectangle 9"/>
              <p:cNvSpPr/>
              <p:nvPr/>
            </p:nvSpPr>
            <p:spPr>
              <a:xfrm>
                <a:off x="3412104" y="1347558"/>
                <a:ext cx="1901726" cy="1244909"/>
              </a:xfrm>
              <a:prstGeom prst="rect">
                <a:avLst/>
              </a:prstGeom>
              <a:ln w="38100" cap="flat" cmpd="sng" algn="ctr">
                <a:solidFill>
                  <a:schemeClr val="accent1"/>
                </a:solidFill>
                <a:prstDash val="solid"/>
                <a:round/>
                <a:headEnd type="none" w="med" len="med"/>
                <a:tailEnd type="none" w="med" len="med"/>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1" name="TextBox 10"/>
              <p:cNvSpPr txBox="1"/>
              <p:nvPr/>
            </p:nvSpPr>
            <p:spPr>
              <a:xfrm>
                <a:off x="3412104" y="1439538"/>
                <a:ext cx="993298" cy="369332"/>
              </a:xfrm>
              <a:prstGeom prst="rect">
                <a:avLst/>
              </a:prstGeom>
              <a:noFill/>
              <a:effectLst/>
            </p:spPr>
            <p:txBody>
              <a:bodyPr wrap="square" rtlCol="0">
                <a:spAutoFit/>
              </a:bodyPr>
              <a:lstStyle/>
              <a:p>
                <a:r>
                  <a:rPr lang="en-US" dirty="0" smtClean="0"/>
                  <a:t>Search:</a:t>
                </a:r>
                <a:endParaRPr lang="en-US" dirty="0"/>
              </a:p>
            </p:txBody>
          </p:sp>
          <p:sp>
            <p:nvSpPr>
              <p:cNvPr id="12" name="Rectangle 11"/>
              <p:cNvSpPr/>
              <p:nvPr/>
            </p:nvSpPr>
            <p:spPr>
              <a:xfrm>
                <a:off x="4304818" y="1569596"/>
                <a:ext cx="908428" cy="184666"/>
              </a:xfrm>
              <a:prstGeom prst="rect">
                <a:avLst/>
              </a:prstGeom>
              <a:ln w="38100" cap="flat" cmpd="sng" algn="ctr">
                <a:solidFill>
                  <a:schemeClr val="accent1"/>
                </a:solidFill>
                <a:prstDash val="solid"/>
                <a:round/>
                <a:headEnd type="none" w="med" len="med"/>
                <a:tailEnd type="none" w="med" len="med"/>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grpSp>
        <p:nvGrpSpPr>
          <p:cNvPr id="41" name="Group 40"/>
          <p:cNvGrpSpPr/>
          <p:nvPr/>
        </p:nvGrpSpPr>
        <p:grpSpPr>
          <a:xfrm>
            <a:off x="393055" y="1496145"/>
            <a:ext cx="3911764" cy="1688105"/>
            <a:chOff x="393055" y="1496145"/>
            <a:chExt cx="3911764" cy="1688105"/>
          </a:xfrm>
        </p:grpSpPr>
        <p:cxnSp>
          <p:nvCxnSpPr>
            <p:cNvPr id="13" name="Straight Arrow Connector 12"/>
            <p:cNvCxnSpPr/>
            <p:nvPr/>
          </p:nvCxnSpPr>
          <p:spPr>
            <a:xfrm rot="16200000" flipH="1">
              <a:off x="3910568" y="2790000"/>
              <a:ext cx="486739" cy="301762"/>
            </a:xfrm>
            <a:prstGeom prst="straightConnector1">
              <a:avLst/>
            </a:prstGeom>
            <a:ln>
              <a:tailEnd type="arrow"/>
            </a:ln>
            <a:effectLst/>
          </p:spPr>
          <p:style>
            <a:lnRef idx="3">
              <a:schemeClr val="accent5"/>
            </a:lnRef>
            <a:fillRef idx="0">
              <a:schemeClr val="accent5"/>
            </a:fillRef>
            <a:effectRef idx="2">
              <a:schemeClr val="accent5"/>
            </a:effectRef>
            <a:fontRef idx="minor">
              <a:schemeClr val="tx1"/>
            </a:fontRef>
          </p:style>
        </p:cxnSp>
        <p:grpSp>
          <p:nvGrpSpPr>
            <p:cNvPr id="32" name="Group 31"/>
            <p:cNvGrpSpPr/>
            <p:nvPr/>
          </p:nvGrpSpPr>
          <p:grpSpPr>
            <a:xfrm>
              <a:off x="393055" y="1496145"/>
              <a:ext cx="2639683" cy="1209093"/>
              <a:chOff x="393055" y="1496145"/>
              <a:chExt cx="2639683" cy="1209093"/>
            </a:xfrm>
          </p:grpSpPr>
          <p:cxnSp>
            <p:nvCxnSpPr>
              <p:cNvPr id="62" name="Straight Connector 61"/>
              <p:cNvCxnSpPr/>
              <p:nvPr/>
            </p:nvCxnSpPr>
            <p:spPr>
              <a:xfrm rot="16200000" flipH="1">
                <a:off x="2355975" y="1972874"/>
                <a:ext cx="364692" cy="1"/>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31" name="Group 30"/>
              <p:cNvGrpSpPr/>
              <p:nvPr/>
            </p:nvGrpSpPr>
            <p:grpSpPr>
              <a:xfrm>
                <a:off x="393055" y="1496145"/>
                <a:ext cx="2639683" cy="1209093"/>
                <a:chOff x="393055" y="1496145"/>
                <a:chExt cx="2639683" cy="1209093"/>
              </a:xfrm>
            </p:grpSpPr>
            <p:grpSp>
              <p:nvGrpSpPr>
                <p:cNvPr id="5" name="Group 7"/>
                <p:cNvGrpSpPr/>
                <p:nvPr/>
              </p:nvGrpSpPr>
              <p:grpSpPr>
                <a:xfrm>
                  <a:off x="1059124" y="1496145"/>
                  <a:ext cx="528086" cy="817363"/>
                  <a:chOff x="1194469" y="1785626"/>
                  <a:chExt cx="641243" cy="1031136"/>
                </a:xfrm>
              </p:grpSpPr>
              <p:sp>
                <p:nvSpPr>
                  <p:cNvPr id="6" name="Oval 5"/>
                  <p:cNvSpPr/>
                  <p:nvPr/>
                </p:nvSpPr>
                <p:spPr>
                  <a:xfrm>
                    <a:off x="1320206" y="1785626"/>
                    <a:ext cx="402349" cy="389820"/>
                  </a:xfrm>
                  <a:prstGeom prst="ellipse">
                    <a:avLst/>
                  </a:prstGeom>
                  <a:ln w="44450" cap="flat" cmpd="sng" algn="ctr">
                    <a:solidFill>
                      <a:schemeClr val="accent5"/>
                    </a:solidFill>
                    <a:prstDash val="solid"/>
                    <a:round/>
                    <a:headEnd type="none" w="med" len="med"/>
                    <a:tailEnd type="none" w="med" len="med"/>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7" name="Round Same Side Corner Rectangle 6"/>
                  <p:cNvSpPr/>
                  <p:nvPr/>
                </p:nvSpPr>
                <p:spPr>
                  <a:xfrm>
                    <a:off x="1194469" y="2175446"/>
                    <a:ext cx="641243" cy="641316"/>
                  </a:xfrm>
                  <a:prstGeom prst="round2SameRect">
                    <a:avLst/>
                  </a:prstGeom>
                  <a:ln w="44450" cap="flat" cmpd="sng" algn="ctr">
                    <a:solidFill>
                      <a:schemeClr val="accent5"/>
                    </a:solidFill>
                    <a:prstDash val="solid"/>
                    <a:round/>
                    <a:headEnd type="none" w="med" len="med"/>
                    <a:tailEnd type="none" w="med" len="med"/>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grpSp>
            <p:sp>
              <p:nvSpPr>
                <p:cNvPr id="22" name="TextBox 21"/>
                <p:cNvSpPr txBox="1"/>
                <p:nvPr/>
              </p:nvSpPr>
              <p:spPr>
                <a:xfrm>
                  <a:off x="393055" y="2335906"/>
                  <a:ext cx="1950364" cy="369332"/>
                </a:xfrm>
                <a:prstGeom prst="rect">
                  <a:avLst/>
                </a:prstGeom>
                <a:noFill/>
              </p:spPr>
              <p:txBody>
                <a:bodyPr wrap="square" rtlCol="0">
                  <a:spAutoFit/>
                </a:bodyPr>
                <a:lstStyle/>
                <a:p>
                  <a:r>
                    <a:rPr lang="en-US" i="1" dirty="0" smtClean="0"/>
                    <a:t>Server-side logging</a:t>
                  </a:r>
                  <a:endParaRPr lang="en-US" i="1" dirty="0"/>
                </a:p>
              </p:txBody>
            </p:sp>
            <p:cxnSp>
              <p:nvCxnSpPr>
                <p:cNvPr id="8" name="Straight Arrow Connector 7"/>
                <p:cNvCxnSpPr/>
                <p:nvPr/>
              </p:nvCxnSpPr>
              <p:spPr>
                <a:xfrm>
                  <a:off x="1863412" y="1968425"/>
                  <a:ext cx="1169326" cy="1588"/>
                </a:xfrm>
                <a:prstGeom prst="straightConnector1">
                  <a:avLst/>
                </a:prstGeom>
                <a:ln>
                  <a:headEnd type="arrow"/>
                  <a:tailEnd type="arrow"/>
                </a:ln>
                <a:effectLst/>
              </p:spPr>
              <p:style>
                <a:lnRef idx="3">
                  <a:schemeClr val="accent5"/>
                </a:lnRef>
                <a:fillRef idx="0">
                  <a:schemeClr val="accent5"/>
                </a:fillRef>
                <a:effectRef idx="2">
                  <a:schemeClr val="accent5"/>
                </a:effectRef>
                <a:fontRef idx="minor">
                  <a:schemeClr val="tx1"/>
                </a:fontRef>
              </p:style>
            </p:cxnSp>
          </p:grpSp>
        </p:grpSp>
      </p:grpSp>
      <p:sp>
        <p:nvSpPr>
          <p:cNvPr id="68" name="TextBox 67"/>
          <p:cNvSpPr txBox="1"/>
          <p:nvPr/>
        </p:nvSpPr>
        <p:spPr>
          <a:xfrm>
            <a:off x="203200" y="3133453"/>
            <a:ext cx="2527299" cy="1200329"/>
          </a:xfrm>
          <a:prstGeom prst="rect">
            <a:avLst/>
          </a:prstGeom>
          <a:noFill/>
        </p:spPr>
        <p:txBody>
          <a:bodyPr wrap="square" rtlCol="0">
            <a:spAutoFit/>
          </a:bodyPr>
          <a:lstStyle/>
          <a:p>
            <a:r>
              <a:rPr lang="en-US" dirty="0" smtClean="0"/>
              <a:t>Logs: </a:t>
            </a:r>
          </a:p>
          <a:p>
            <a:r>
              <a:rPr lang="en-US" dirty="0" smtClean="0"/>
              <a:t>	- searches</a:t>
            </a:r>
          </a:p>
          <a:p>
            <a:r>
              <a:rPr lang="en-US" dirty="0" smtClean="0"/>
              <a:t>	- SERP clicks</a:t>
            </a:r>
          </a:p>
          <a:p>
            <a:r>
              <a:rPr lang="en-US" dirty="0" smtClean="0"/>
              <a:t>	- in-site navigation</a:t>
            </a:r>
            <a:endParaRPr lang="en-US" dirty="0"/>
          </a:p>
        </p:txBody>
      </p:sp>
      <p:sp>
        <p:nvSpPr>
          <p:cNvPr id="69" name="TextBox 68"/>
          <p:cNvSpPr txBox="1"/>
          <p:nvPr/>
        </p:nvSpPr>
        <p:spPr>
          <a:xfrm>
            <a:off x="6304903" y="3103481"/>
            <a:ext cx="2839097" cy="1477328"/>
          </a:xfrm>
          <a:prstGeom prst="rect">
            <a:avLst/>
          </a:prstGeom>
          <a:noFill/>
        </p:spPr>
        <p:txBody>
          <a:bodyPr wrap="square" rtlCol="0">
            <a:spAutoFit/>
          </a:bodyPr>
          <a:lstStyle/>
          <a:p>
            <a:r>
              <a:rPr lang="en-US" dirty="0" smtClean="0"/>
              <a:t>Logs: </a:t>
            </a:r>
          </a:p>
          <a:p>
            <a:r>
              <a:rPr lang="en-US" dirty="0" smtClean="0"/>
              <a:t>	- searches (anywhere)</a:t>
            </a:r>
          </a:p>
          <a:p>
            <a:r>
              <a:rPr lang="en-US" dirty="0" smtClean="0"/>
              <a:t>	- clicks</a:t>
            </a:r>
          </a:p>
          <a:p>
            <a:r>
              <a:rPr lang="en-US" dirty="0" smtClean="0"/>
              <a:t>	- page views</a:t>
            </a:r>
          </a:p>
          <a:p>
            <a:r>
              <a:rPr lang="en-US" dirty="0" smtClean="0"/>
              <a:t>	- browser interactions</a:t>
            </a:r>
            <a:endParaRPr lang="en-US" dirty="0"/>
          </a:p>
        </p:txBody>
      </p:sp>
      <p:sp>
        <p:nvSpPr>
          <p:cNvPr id="70" name="TextBox 69"/>
          <p:cNvSpPr txBox="1"/>
          <p:nvPr/>
        </p:nvSpPr>
        <p:spPr>
          <a:xfrm>
            <a:off x="3234304" y="4825049"/>
            <a:ext cx="2467996" cy="1477328"/>
          </a:xfrm>
          <a:prstGeom prst="rect">
            <a:avLst/>
          </a:prstGeom>
          <a:noFill/>
        </p:spPr>
        <p:txBody>
          <a:bodyPr wrap="square" rtlCol="0">
            <a:spAutoFit/>
          </a:bodyPr>
          <a:lstStyle/>
          <a:p>
            <a:r>
              <a:rPr lang="en-US" b="1" dirty="0" smtClean="0"/>
              <a:t>Stored information:</a:t>
            </a:r>
          </a:p>
          <a:p>
            <a:r>
              <a:rPr lang="en-US" dirty="0" smtClean="0"/>
              <a:t>  User/Session ID</a:t>
            </a:r>
          </a:p>
          <a:p>
            <a:r>
              <a:rPr lang="en-US" dirty="0" smtClean="0"/>
              <a:t>  IP Address </a:t>
            </a:r>
          </a:p>
          <a:p>
            <a:r>
              <a:rPr lang="en-US" dirty="0" smtClean="0"/>
              <a:t>  Timestamp</a:t>
            </a:r>
          </a:p>
          <a:p>
            <a:r>
              <a:rPr lang="en-US" dirty="0" smtClean="0"/>
              <a:t>  Action ...  </a:t>
            </a:r>
            <a:endParaRPr lang="en-US" dirty="0"/>
          </a:p>
        </p:txBody>
      </p:sp>
      <p:grpSp>
        <p:nvGrpSpPr>
          <p:cNvPr id="39" name="Group 38"/>
          <p:cNvGrpSpPr/>
          <p:nvPr/>
        </p:nvGrpSpPr>
        <p:grpSpPr>
          <a:xfrm>
            <a:off x="4639582" y="1349768"/>
            <a:ext cx="4178841" cy="2183615"/>
            <a:chOff x="4639582" y="1349768"/>
            <a:chExt cx="4178841" cy="2183615"/>
          </a:xfrm>
        </p:grpSpPr>
        <p:cxnSp>
          <p:nvCxnSpPr>
            <p:cNvPr id="15" name="Straight Arrow Connector 14"/>
            <p:cNvCxnSpPr/>
            <p:nvPr/>
          </p:nvCxnSpPr>
          <p:spPr>
            <a:xfrm rot="5400000">
              <a:off x="4496799" y="2840294"/>
              <a:ext cx="486740" cy="201174"/>
            </a:xfrm>
            <a:prstGeom prst="straightConnector1">
              <a:avLst/>
            </a:prstGeom>
            <a:ln w="38100" cap="flat" cmpd="sng" algn="ctr">
              <a:solidFill>
                <a:schemeClr val="accent6"/>
              </a:solidFill>
              <a:prstDash val="solid"/>
              <a:round/>
              <a:headEnd w="med" len="med"/>
              <a:tailEnd type="arrow" w="med" len="med"/>
            </a:ln>
            <a:effectLst/>
          </p:spPr>
          <p:style>
            <a:lnRef idx="2">
              <a:schemeClr val="accent6"/>
            </a:lnRef>
            <a:fillRef idx="0">
              <a:schemeClr val="accent6"/>
            </a:fillRef>
            <a:effectRef idx="1">
              <a:schemeClr val="accent6"/>
            </a:effectRef>
            <a:fontRef idx="minor">
              <a:schemeClr val="tx1"/>
            </a:fontRef>
          </p:style>
        </p:cxnSp>
        <p:grpSp>
          <p:nvGrpSpPr>
            <p:cNvPr id="38" name="Group 37"/>
            <p:cNvGrpSpPr/>
            <p:nvPr/>
          </p:nvGrpSpPr>
          <p:grpSpPr>
            <a:xfrm>
              <a:off x="5185073" y="1349768"/>
              <a:ext cx="3633350" cy="2183615"/>
              <a:chOff x="5185073" y="1349768"/>
              <a:chExt cx="3633350" cy="2183615"/>
            </a:xfrm>
          </p:grpSpPr>
          <p:grpSp>
            <p:nvGrpSpPr>
              <p:cNvPr id="36" name="Group 35"/>
              <p:cNvGrpSpPr/>
              <p:nvPr/>
            </p:nvGrpSpPr>
            <p:grpSpPr>
              <a:xfrm>
                <a:off x="5185073" y="1349768"/>
                <a:ext cx="3633350" cy="2183615"/>
                <a:chOff x="5185073" y="1349768"/>
                <a:chExt cx="3633350" cy="2183615"/>
              </a:xfrm>
            </p:grpSpPr>
            <p:cxnSp>
              <p:nvCxnSpPr>
                <p:cNvPr id="35" name="Straight Connector 34"/>
                <p:cNvCxnSpPr/>
                <p:nvPr/>
              </p:nvCxnSpPr>
              <p:spPr>
                <a:xfrm rot="16200000" flipH="1">
                  <a:off x="5922190" y="2862959"/>
                  <a:ext cx="540986" cy="2"/>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33" name="Group 32"/>
                <p:cNvGrpSpPr/>
                <p:nvPr/>
              </p:nvGrpSpPr>
              <p:grpSpPr>
                <a:xfrm>
                  <a:off x="5185073" y="1349768"/>
                  <a:ext cx="3633350" cy="2183615"/>
                  <a:chOff x="5185073" y="1349768"/>
                  <a:chExt cx="3633350" cy="2183615"/>
                </a:xfrm>
              </p:grpSpPr>
              <p:grpSp>
                <p:nvGrpSpPr>
                  <p:cNvPr id="17" name="Group 37"/>
                  <p:cNvGrpSpPr/>
                  <p:nvPr/>
                </p:nvGrpSpPr>
                <p:grpSpPr>
                  <a:xfrm>
                    <a:off x="7393155" y="1349768"/>
                    <a:ext cx="817274" cy="1166698"/>
                    <a:chOff x="7154257" y="1441017"/>
                    <a:chExt cx="817274" cy="1166698"/>
                  </a:xfrm>
                </p:grpSpPr>
                <p:grpSp>
                  <p:nvGrpSpPr>
                    <p:cNvPr id="18" name="Group 20"/>
                    <p:cNvGrpSpPr/>
                    <p:nvPr/>
                  </p:nvGrpSpPr>
                  <p:grpSpPr>
                    <a:xfrm>
                      <a:off x="7154255" y="1441016"/>
                      <a:ext cx="528085" cy="817362"/>
                      <a:chOff x="1194469" y="1785626"/>
                      <a:chExt cx="641243" cy="1031136"/>
                    </a:xfrm>
                  </p:grpSpPr>
                  <p:sp>
                    <p:nvSpPr>
                      <p:cNvPr id="20" name="Oval 19"/>
                      <p:cNvSpPr/>
                      <p:nvPr/>
                    </p:nvSpPr>
                    <p:spPr>
                      <a:xfrm>
                        <a:off x="1320206" y="1785626"/>
                        <a:ext cx="402349" cy="389820"/>
                      </a:xfrm>
                      <a:prstGeom prst="ellipse">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ound Same Side Corner Rectangle 20"/>
                      <p:cNvSpPr/>
                      <p:nvPr/>
                    </p:nvSpPr>
                    <p:spPr>
                      <a:xfrm>
                        <a:off x="1194469" y="2175446"/>
                        <a:ext cx="641243" cy="641316"/>
                      </a:xfrm>
                      <a:prstGeom prst="round2SameRect">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9" name="Magnetic Disk 14"/>
                    <p:cNvSpPr/>
                    <p:nvPr/>
                  </p:nvSpPr>
                  <p:spPr>
                    <a:xfrm>
                      <a:off x="7393155" y="1996076"/>
                      <a:ext cx="578376" cy="611639"/>
                    </a:xfrm>
                    <a:prstGeom prst="flowChartMagneticDisk">
                      <a:avLst/>
                    </a:prstGeom>
                    <a:ln w="38100" cap="flat" cmpd="sng" algn="ctr">
                      <a:solidFill>
                        <a:schemeClr val="accent6"/>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23" name="TextBox 22"/>
                  <p:cNvSpPr txBox="1"/>
                  <p:nvPr/>
                </p:nvSpPr>
                <p:spPr>
                  <a:xfrm>
                    <a:off x="6868059" y="2525673"/>
                    <a:ext cx="1950364" cy="369332"/>
                  </a:xfrm>
                  <a:prstGeom prst="rect">
                    <a:avLst/>
                  </a:prstGeom>
                  <a:noFill/>
                </p:spPr>
                <p:txBody>
                  <a:bodyPr wrap="square" rtlCol="0">
                    <a:spAutoFit/>
                  </a:bodyPr>
                  <a:lstStyle/>
                  <a:p>
                    <a:r>
                      <a:rPr lang="en-US" i="1" dirty="0" smtClean="0"/>
                      <a:t>Client-side logging</a:t>
                    </a:r>
                    <a:endParaRPr lang="en-US" i="1" dirty="0"/>
                  </a:p>
                </p:txBody>
              </p:sp>
              <p:cxnSp>
                <p:nvCxnSpPr>
                  <p:cNvPr id="61" name="Straight Connector 60"/>
                  <p:cNvCxnSpPr/>
                  <p:nvPr/>
                </p:nvCxnSpPr>
                <p:spPr>
                  <a:xfrm rot="16200000" flipH="1">
                    <a:off x="6013552" y="1987999"/>
                    <a:ext cx="358261" cy="1"/>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635978" y="1971601"/>
                    <a:ext cx="1441306" cy="1588"/>
                  </a:xfrm>
                  <a:prstGeom prst="straightConnector1">
                    <a:avLst/>
                  </a:prstGeom>
                  <a:ln w="38100" cap="flat" cmpd="sng" algn="ctr">
                    <a:solidFill>
                      <a:schemeClr val="accent6"/>
                    </a:solidFill>
                    <a:prstDash val="solid"/>
                    <a:round/>
                    <a:headEnd type="arrow" w="med" len="med"/>
                    <a:tailEnd type="arrow" w="med" len="med"/>
                  </a:ln>
                  <a:effectLst/>
                </p:spPr>
                <p:style>
                  <a:lnRef idx="2">
                    <a:schemeClr val="accent6"/>
                  </a:lnRef>
                  <a:fillRef idx="0">
                    <a:schemeClr val="accent6"/>
                  </a:fillRef>
                  <a:effectRef idx="1">
                    <a:schemeClr val="accent6"/>
                  </a:effectRef>
                  <a:fontRef idx="minor">
                    <a:schemeClr val="tx1"/>
                  </a:fontRef>
                </p:style>
              </p:cxnSp>
              <p:cxnSp>
                <p:nvCxnSpPr>
                  <p:cNvPr id="16" name="Straight Arrow Connector 15"/>
                  <p:cNvCxnSpPr/>
                  <p:nvPr/>
                </p:nvCxnSpPr>
                <p:spPr>
                  <a:xfrm rot="10800000" flipV="1">
                    <a:off x="5185073" y="2502671"/>
                    <a:ext cx="1892211" cy="1030712"/>
                  </a:xfrm>
                  <a:prstGeom prst="straightConnector1">
                    <a:avLst/>
                  </a:prstGeom>
                  <a:ln w="38100" cap="flat" cmpd="sng" algn="ctr">
                    <a:solidFill>
                      <a:schemeClr val="accent6"/>
                    </a:solidFill>
                    <a:prstDash val="solid"/>
                    <a:round/>
                    <a:headEnd w="med" len="med"/>
                    <a:tailEnd type="arrow" w="med" len="med"/>
                  </a:ln>
                  <a:effectLst/>
                </p:spPr>
                <p:style>
                  <a:lnRef idx="2">
                    <a:schemeClr val="accent6"/>
                  </a:lnRef>
                  <a:fillRef idx="0">
                    <a:schemeClr val="accent6"/>
                  </a:fillRef>
                  <a:effectRef idx="1">
                    <a:schemeClr val="accent6"/>
                  </a:effectRef>
                  <a:fontRef idx="minor">
                    <a:schemeClr val="tx1"/>
                  </a:fontRef>
                </p:style>
              </p:cxnSp>
            </p:grpSp>
          </p:grpSp>
          <p:sp>
            <p:nvSpPr>
              <p:cNvPr id="37" name="TextBox 36"/>
              <p:cNvSpPr txBox="1"/>
              <p:nvPr/>
            </p:nvSpPr>
            <p:spPr>
              <a:xfrm rot="19858036">
                <a:off x="5692599" y="2621438"/>
                <a:ext cx="1102781" cy="369332"/>
              </a:xfrm>
              <a:prstGeom prst="rect">
                <a:avLst/>
              </a:prstGeom>
              <a:noFill/>
            </p:spPr>
            <p:txBody>
              <a:bodyPr wrap="square" rtlCol="0">
                <a:spAutoFit/>
              </a:bodyPr>
              <a:lstStyle/>
              <a:p>
                <a:r>
                  <a:rPr lang="en-US" dirty="0" smtClean="0"/>
                  <a:t>Raw data</a:t>
                </a:r>
                <a:endParaRPr lang="en-US" dirty="0"/>
              </a:p>
            </p:txBody>
          </p:sp>
        </p:grpSp>
      </p:grpSp>
      <p:sp>
        <p:nvSpPr>
          <p:cNvPr id="40" name="TextBox 39"/>
          <p:cNvSpPr txBox="1"/>
          <p:nvPr/>
        </p:nvSpPr>
        <p:spPr>
          <a:xfrm>
            <a:off x="5502573" y="5361713"/>
            <a:ext cx="2125750" cy="461665"/>
          </a:xfrm>
          <a:prstGeom prst="rect">
            <a:avLst/>
          </a:prstGeom>
          <a:solidFill>
            <a:schemeClr val="bg1"/>
          </a:solidFill>
          <a:ln>
            <a:solidFill>
              <a:srgbClr val="7F7F7F"/>
            </a:solidFill>
          </a:ln>
          <a:effectLst>
            <a:outerShdw blurRad="50800" dist="38100" dir="2700000">
              <a:srgbClr val="000000">
                <a:alpha val="43000"/>
              </a:srgbClr>
            </a:outerShdw>
          </a:effectLst>
        </p:spPr>
        <p:txBody>
          <a:bodyPr wrap="square" rtlCol="0">
            <a:spAutoFit/>
          </a:bodyPr>
          <a:lstStyle/>
          <a:p>
            <a:pPr algn="ctr"/>
            <a:r>
              <a:rPr lang="en-US" sz="2400" b="1" dirty="0" smtClean="0">
                <a:solidFill>
                  <a:schemeClr val="accent2">
                    <a:lumMod val="75000"/>
                  </a:schemeClr>
                </a:solidFill>
              </a:rPr>
              <a:t>no user control</a:t>
            </a:r>
          </a:p>
        </p:txBody>
      </p:sp>
      <p:sp>
        <p:nvSpPr>
          <p:cNvPr id="42" name="TextBox 41"/>
          <p:cNvSpPr txBox="1"/>
          <p:nvPr/>
        </p:nvSpPr>
        <p:spPr>
          <a:xfrm>
            <a:off x="622175" y="5361713"/>
            <a:ext cx="2457073" cy="461665"/>
          </a:xfrm>
          <a:prstGeom prst="rect">
            <a:avLst/>
          </a:prstGeom>
          <a:solidFill>
            <a:srgbClr val="FFFFFF"/>
          </a:solidFill>
          <a:ln>
            <a:solidFill>
              <a:srgbClr val="7F7F7F"/>
            </a:solidFill>
          </a:ln>
          <a:effectLst>
            <a:outerShdw blurRad="50800" dist="38100" dir="2700000">
              <a:srgbClr val="000000">
                <a:alpha val="43000"/>
              </a:srgbClr>
            </a:outerShdw>
          </a:effectLst>
        </p:spPr>
        <p:txBody>
          <a:bodyPr wrap="none" rtlCol="0">
            <a:spAutoFit/>
          </a:bodyPr>
          <a:lstStyle/>
          <a:p>
            <a:pPr algn="ctr"/>
            <a:r>
              <a:rPr lang="en-US" sz="2400" b="1" dirty="0" smtClean="0">
                <a:solidFill>
                  <a:schemeClr val="accent4">
                    <a:lumMod val="75000"/>
                  </a:schemeClr>
                </a:solidFill>
              </a:rPr>
              <a:t>lack of anonymity</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9" grpId="0"/>
      <p:bldP spid="70" grpId="0"/>
      <p:bldP spid="40" grpId="0" animBg="1"/>
      <p:bldP spid="42" grpId="0" animBg="1"/>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595959"/>
                </a:solidFill>
              </a:rPr>
              <a:t>Summary</a:t>
            </a:r>
            <a:endParaRPr lang="en-US" dirty="0">
              <a:solidFill>
                <a:srgbClr val="595959"/>
              </a:solidFill>
            </a:endParaRPr>
          </a:p>
        </p:txBody>
      </p:sp>
      <p:sp>
        <p:nvSpPr>
          <p:cNvPr id="3" name="Content Placeholder 2"/>
          <p:cNvSpPr>
            <a:spLocks noGrp="1"/>
          </p:cNvSpPr>
          <p:nvPr>
            <p:ph idx="1"/>
          </p:nvPr>
        </p:nvSpPr>
        <p:spPr/>
        <p:txBody>
          <a:bodyPr>
            <a:normAutofit fontScale="92500"/>
          </a:bodyPr>
          <a:lstStyle/>
          <a:p>
            <a:r>
              <a:rPr lang="en-US" b="1" dirty="0" err="1" smtClean="0">
                <a:solidFill>
                  <a:srgbClr val="E46C0A"/>
                </a:solidFill>
              </a:rPr>
              <a:t>CrowdLogging</a:t>
            </a:r>
            <a:endParaRPr lang="en-US" b="1" dirty="0">
              <a:solidFill>
                <a:srgbClr val="E46C0A"/>
              </a:solidFill>
            </a:endParaRPr>
          </a:p>
          <a:p>
            <a:pPr lvl="1"/>
            <a:r>
              <a:rPr lang="en-US" dirty="0" smtClean="0"/>
              <a:t>a new way to collect and mine search data</a:t>
            </a:r>
          </a:p>
          <a:p>
            <a:pPr lvl="1"/>
            <a:r>
              <a:rPr lang="en-US" dirty="0" smtClean="0"/>
              <a:t>it’s private, distributed, and anonymous</a:t>
            </a:r>
            <a:endParaRPr lang="en-US" dirty="0" smtClean="0"/>
          </a:p>
          <a:p>
            <a:pPr lvl="1"/>
            <a:r>
              <a:rPr lang="en-US" dirty="0" smtClean="0">
                <a:solidFill>
                  <a:srgbClr val="FF0000"/>
                </a:solidFill>
              </a:rPr>
              <a:t>less useful</a:t>
            </a:r>
            <a:r>
              <a:rPr lang="en-US" dirty="0" smtClean="0"/>
              <a:t>, </a:t>
            </a:r>
            <a:r>
              <a:rPr lang="en-US" dirty="0" smtClean="0">
                <a:solidFill>
                  <a:schemeClr val="accent3">
                    <a:lumMod val="50000"/>
                  </a:schemeClr>
                </a:solidFill>
              </a:rPr>
              <a:t>more practical </a:t>
            </a:r>
            <a:r>
              <a:rPr lang="en-US" dirty="0" smtClean="0"/>
              <a:t>then</a:t>
            </a:r>
            <a:r>
              <a:rPr lang="en-US" dirty="0" smtClean="0">
                <a:solidFill>
                  <a:schemeClr val="accent1">
                    <a:lumMod val="75000"/>
                  </a:schemeClr>
                </a:solidFill>
              </a:rPr>
              <a:t> </a:t>
            </a:r>
            <a:r>
              <a:rPr lang="en-US" dirty="0" smtClean="0">
                <a:solidFill>
                  <a:schemeClr val="accent1">
                    <a:lumMod val="75000"/>
                  </a:schemeClr>
                </a:solidFill>
              </a:rPr>
              <a:t>centralized </a:t>
            </a:r>
            <a:r>
              <a:rPr lang="en-US" dirty="0" smtClean="0">
                <a:solidFill>
                  <a:schemeClr val="accent1">
                    <a:lumMod val="75000"/>
                  </a:schemeClr>
                </a:solidFill>
              </a:rPr>
              <a:t>data</a:t>
            </a:r>
            <a:endParaRPr lang="en-US" dirty="0" smtClean="0"/>
          </a:p>
          <a:p>
            <a:r>
              <a:rPr lang="en-US" b="1" dirty="0" smtClean="0">
                <a:solidFill>
                  <a:srgbClr val="E46C0A"/>
                </a:solidFill>
              </a:rPr>
              <a:t>CrowdLogger</a:t>
            </a:r>
          </a:p>
          <a:p>
            <a:pPr lvl="1"/>
            <a:r>
              <a:rPr lang="en-US" dirty="0" smtClean="0"/>
              <a:t>an implementation for Chrome and Firefox</a:t>
            </a:r>
          </a:p>
          <a:p>
            <a:pPr lvl="1"/>
            <a:r>
              <a:rPr lang="en-US" dirty="0" smtClean="0"/>
              <a:t>join the study and download: </a:t>
            </a:r>
            <a:r>
              <a:rPr lang="en-US" dirty="0" smtClean="0">
                <a:hlinkClick r:id="rId2"/>
              </a:rPr>
              <a:t>http://crowdlogger.org</a:t>
            </a:r>
            <a:endParaRPr lang="en-US" dirty="0" smtClean="0"/>
          </a:p>
          <a:p>
            <a:pPr lvl="1"/>
            <a:r>
              <a:rPr lang="en-US" dirty="0" smtClean="0"/>
              <a:t>questions/suggestions? email: </a:t>
            </a:r>
            <a:r>
              <a:rPr lang="en-US" dirty="0" smtClean="0">
                <a:hlinkClick r:id="rId3"/>
              </a:rPr>
              <a:t>info@crowdlogger.org</a:t>
            </a:r>
            <a:r>
              <a:rPr lang="en-US" dirty="0" smtClean="0"/>
              <a:t> </a:t>
            </a:r>
          </a:p>
          <a:p>
            <a:pPr lvl="1"/>
            <a:endParaRPr lang="en-US"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138"/>
            <a:ext cx="8229600" cy="1143000"/>
          </a:xfrm>
        </p:spPr>
        <p:txBody>
          <a:bodyPr/>
          <a:lstStyle/>
          <a:p>
            <a:r>
              <a:rPr lang="en-US" dirty="0" smtClean="0"/>
              <a:t>Secret Sharing</a:t>
            </a:r>
            <a:endParaRPr lang="en-US" dirty="0"/>
          </a:p>
        </p:txBody>
      </p:sp>
      <p:cxnSp>
        <p:nvCxnSpPr>
          <p:cNvPr id="5" name="Straight Connector 4"/>
          <p:cNvCxnSpPr/>
          <p:nvPr/>
        </p:nvCxnSpPr>
        <p:spPr>
          <a:xfrm rot="5400000">
            <a:off x="81359" y="5607447"/>
            <a:ext cx="1562894"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863600" y="6388894"/>
            <a:ext cx="6007100" cy="1588"/>
          </a:xfrm>
          <a:prstGeom prst="line">
            <a:avLst/>
          </a:prstGeom>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951706" y="1157490"/>
            <a:ext cx="7326398" cy="3831819"/>
          </a:xfrm>
          <a:prstGeom prst="rect">
            <a:avLst/>
          </a:prstGeom>
          <a:noFill/>
        </p:spPr>
        <p:txBody>
          <a:bodyPr wrap="square" rtlCol="0">
            <a:spAutoFit/>
          </a:bodyPr>
          <a:lstStyle/>
          <a:p>
            <a:pPr>
              <a:spcAft>
                <a:spcPts val="600"/>
              </a:spcAft>
              <a:buFont typeface="Arial"/>
              <a:buChar char="•"/>
            </a:pPr>
            <a:r>
              <a:rPr lang="en-US" dirty="0" smtClean="0"/>
              <a:t> Start with: </a:t>
            </a:r>
            <a:r>
              <a:rPr lang="en-US" u="sng" dirty="0" smtClean="0">
                <a:solidFill>
                  <a:schemeClr val="accent3">
                    <a:lumMod val="75000"/>
                  </a:schemeClr>
                </a:solidFill>
              </a:rPr>
              <a:t>artifact</a:t>
            </a:r>
            <a:r>
              <a:rPr lang="en-US" dirty="0" smtClean="0"/>
              <a:t>, </a:t>
            </a:r>
            <a:r>
              <a:rPr lang="en-US" b="1" i="1" u="sng" dirty="0" err="1" smtClean="0">
                <a:solidFill>
                  <a:srgbClr val="800000"/>
                </a:solidFill>
              </a:rPr>
              <a:t>k</a:t>
            </a:r>
            <a:r>
              <a:rPr lang="en-US" dirty="0" smtClean="0"/>
              <a:t>, </a:t>
            </a:r>
            <a:r>
              <a:rPr lang="en-US" u="sng" dirty="0" smtClean="0">
                <a:solidFill>
                  <a:schemeClr val="accent5">
                    <a:lumMod val="75000"/>
                  </a:schemeClr>
                </a:solidFill>
              </a:rPr>
              <a:t>user’s pass phrase</a:t>
            </a:r>
            <a:r>
              <a:rPr lang="en-US" dirty="0" smtClean="0"/>
              <a:t>, </a:t>
            </a:r>
            <a:r>
              <a:rPr lang="en-US" u="sng" dirty="0" smtClean="0">
                <a:solidFill>
                  <a:srgbClr val="948A54"/>
                </a:solidFill>
              </a:rPr>
              <a:t>experiment ID</a:t>
            </a:r>
          </a:p>
          <a:p>
            <a:pPr>
              <a:spcAft>
                <a:spcPts val="600"/>
              </a:spcAft>
              <a:buFont typeface="Arial"/>
              <a:buChar char="•"/>
            </a:pPr>
            <a:r>
              <a:rPr lang="en-US" dirty="0" smtClean="0"/>
              <a:t> Deterministically pick some </a:t>
            </a:r>
            <a:r>
              <a:rPr lang="en-US" dirty="0" smtClean="0">
                <a:solidFill>
                  <a:schemeClr val="accent6">
                    <a:lumMod val="75000"/>
                  </a:schemeClr>
                </a:solidFill>
              </a:rPr>
              <a:t>key </a:t>
            </a:r>
            <a:r>
              <a:rPr lang="en-US" dirty="0" smtClean="0"/>
              <a:t>= </a:t>
            </a:r>
            <a:r>
              <a:rPr lang="en-US" dirty="0" err="1" smtClean="0"/>
              <a:t>genKey</a:t>
            </a:r>
            <a:r>
              <a:rPr lang="en-US" dirty="0" smtClean="0"/>
              <a:t>( </a:t>
            </a:r>
            <a:r>
              <a:rPr lang="en-US" dirty="0" smtClean="0">
                <a:solidFill>
                  <a:srgbClr val="77933C"/>
                </a:solidFill>
              </a:rPr>
              <a:t>artifact </a:t>
            </a:r>
            <a:r>
              <a:rPr lang="en-US" dirty="0" smtClean="0"/>
              <a:t>+ </a:t>
            </a:r>
            <a:r>
              <a:rPr lang="en-US" dirty="0" smtClean="0">
                <a:solidFill>
                  <a:schemeClr val="bg2">
                    <a:lumMod val="50000"/>
                  </a:schemeClr>
                </a:solidFill>
              </a:rPr>
              <a:t>experiment ID</a:t>
            </a:r>
            <a:r>
              <a:rPr lang="en-US" dirty="0" smtClean="0"/>
              <a:t> )</a:t>
            </a:r>
          </a:p>
          <a:p>
            <a:pPr lvl="1">
              <a:spcAft>
                <a:spcPts val="600"/>
              </a:spcAft>
              <a:buFont typeface="Arial"/>
              <a:buChar char="•"/>
            </a:pPr>
            <a:r>
              <a:rPr lang="en-US" dirty="0" smtClean="0"/>
              <a:t> Range( </a:t>
            </a:r>
            <a:r>
              <a:rPr lang="en-US" dirty="0" err="1" smtClean="0"/>
              <a:t>genKey</a:t>
            </a:r>
            <a:r>
              <a:rPr lang="en-US" dirty="0" smtClean="0"/>
              <a:t> ) = [0, very large prime]</a:t>
            </a:r>
          </a:p>
          <a:p>
            <a:pPr>
              <a:spcAft>
                <a:spcPts val="600"/>
              </a:spcAft>
              <a:buFont typeface="Arial"/>
              <a:buChar char="•"/>
            </a:pPr>
            <a:r>
              <a:rPr lang="en-US" dirty="0" smtClean="0"/>
              <a:t> Deterministically pick </a:t>
            </a:r>
            <a:r>
              <a:rPr lang="en-US" b="1" i="1" dirty="0" err="1" smtClean="0">
                <a:solidFill>
                  <a:srgbClr val="800000"/>
                </a:solidFill>
              </a:rPr>
              <a:t>k</a:t>
            </a:r>
            <a:r>
              <a:rPr lang="en-US" dirty="0" smtClean="0">
                <a:solidFill>
                  <a:srgbClr val="800000"/>
                </a:solidFill>
              </a:rPr>
              <a:t> </a:t>
            </a:r>
            <a:r>
              <a:rPr lang="en-US" dirty="0" smtClean="0"/>
              <a:t>numbers </a:t>
            </a:r>
            <a:r>
              <a:rPr lang="en-US" i="1" dirty="0" err="1" smtClean="0"/>
              <a:t>n</a:t>
            </a:r>
            <a:r>
              <a:rPr lang="en-US" i="1" dirty="0" smtClean="0"/>
              <a:t> </a:t>
            </a:r>
            <a:r>
              <a:rPr lang="en-US" dirty="0" smtClean="0"/>
              <a:t>given </a:t>
            </a:r>
            <a:r>
              <a:rPr lang="en-US" dirty="0" smtClean="0">
                <a:solidFill>
                  <a:srgbClr val="77933C"/>
                </a:solidFill>
              </a:rPr>
              <a:t>artifact </a:t>
            </a:r>
            <a:r>
              <a:rPr lang="en-US" dirty="0" smtClean="0"/>
              <a:t>+ </a:t>
            </a:r>
            <a:r>
              <a:rPr lang="en-US" dirty="0" smtClean="0">
                <a:solidFill>
                  <a:srgbClr val="948A54"/>
                </a:solidFill>
              </a:rPr>
              <a:t>experiment ID</a:t>
            </a:r>
          </a:p>
          <a:p>
            <a:pPr>
              <a:spcAft>
                <a:spcPts val="600"/>
              </a:spcAft>
              <a:buFont typeface="Arial"/>
              <a:buChar char="•"/>
            </a:pPr>
            <a:r>
              <a:rPr lang="en-US" dirty="0" smtClean="0"/>
              <a:t> Create a polynomial </a:t>
            </a:r>
            <a:r>
              <a:rPr lang="en-US" dirty="0" err="1" smtClean="0"/>
              <a:t>f(x</a:t>
            </a:r>
            <a:r>
              <a:rPr lang="en-US" dirty="0" smtClean="0"/>
              <a:t>) = </a:t>
            </a:r>
            <a:r>
              <a:rPr lang="en-US" dirty="0" err="1" smtClean="0"/>
              <a:t>y</a:t>
            </a:r>
            <a:r>
              <a:rPr lang="en-US" dirty="0" smtClean="0"/>
              <a:t> + n</a:t>
            </a:r>
            <a:r>
              <a:rPr lang="en-US" baseline="-25000" dirty="0" smtClean="0"/>
              <a:t>1</a:t>
            </a:r>
            <a:r>
              <a:rPr lang="en-US" dirty="0" smtClean="0"/>
              <a:t>*</a:t>
            </a:r>
            <a:r>
              <a:rPr lang="en-US" dirty="0" err="1" smtClean="0"/>
              <a:t>x</a:t>
            </a:r>
            <a:r>
              <a:rPr lang="en-US" dirty="0" smtClean="0"/>
              <a:t> + n</a:t>
            </a:r>
            <a:r>
              <a:rPr lang="en-US" baseline="-25000" dirty="0" smtClean="0"/>
              <a:t>2</a:t>
            </a:r>
            <a:r>
              <a:rPr lang="en-US" dirty="0" smtClean="0"/>
              <a:t>*x</a:t>
            </a:r>
            <a:r>
              <a:rPr lang="en-US" baseline="30000" dirty="0" smtClean="0"/>
              <a:t>2</a:t>
            </a:r>
            <a:r>
              <a:rPr lang="en-US" dirty="0" smtClean="0"/>
              <a:t> + ... + </a:t>
            </a:r>
            <a:r>
              <a:rPr lang="en-US" dirty="0" err="1" smtClean="0"/>
              <a:t>n</a:t>
            </a:r>
            <a:r>
              <a:rPr lang="en-US" b="1" i="1" baseline="-25000" dirty="0" err="1" smtClean="0">
                <a:solidFill>
                  <a:srgbClr val="800000"/>
                </a:solidFill>
              </a:rPr>
              <a:t>k</a:t>
            </a:r>
            <a:r>
              <a:rPr lang="en-US" dirty="0" smtClean="0"/>
              <a:t>*</a:t>
            </a:r>
            <a:r>
              <a:rPr lang="en-US" dirty="0" err="1" smtClean="0"/>
              <a:t>x</a:t>
            </a:r>
            <a:r>
              <a:rPr lang="en-US" b="1" i="1" baseline="30000" dirty="0" err="1" smtClean="0">
                <a:solidFill>
                  <a:srgbClr val="800000"/>
                </a:solidFill>
              </a:rPr>
              <a:t>k</a:t>
            </a:r>
            <a:endParaRPr lang="en-US" b="1" baseline="30000" dirty="0" smtClean="0">
              <a:solidFill>
                <a:srgbClr val="800000"/>
              </a:solidFill>
            </a:endParaRPr>
          </a:p>
          <a:p>
            <a:pPr>
              <a:spcAft>
                <a:spcPts val="600"/>
              </a:spcAft>
              <a:buFont typeface="Arial"/>
              <a:buChar char="•"/>
            </a:pPr>
            <a:r>
              <a:rPr lang="en-US" dirty="0" smtClean="0"/>
              <a:t> Set </a:t>
            </a:r>
            <a:r>
              <a:rPr lang="en-US" dirty="0" err="1" smtClean="0"/>
              <a:t>x</a:t>
            </a:r>
            <a:r>
              <a:rPr lang="en-US" dirty="0" smtClean="0"/>
              <a:t> = </a:t>
            </a:r>
            <a:r>
              <a:rPr lang="en-US" dirty="0" err="1" smtClean="0"/>
              <a:t>genX</a:t>
            </a:r>
            <a:r>
              <a:rPr lang="en-US" dirty="0" smtClean="0"/>
              <a:t>( </a:t>
            </a:r>
            <a:r>
              <a:rPr lang="en-US" dirty="0" smtClean="0">
                <a:solidFill>
                  <a:srgbClr val="77933C"/>
                </a:solidFill>
              </a:rPr>
              <a:t>artifact </a:t>
            </a:r>
            <a:r>
              <a:rPr lang="en-US" dirty="0" smtClean="0"/>
              <a:t>+</a:t>
            </a:r>
            <a:r>
              <a:rPr lang="en-US" dirty="0" smtClean="0">
                <a:solidFill>
                  <a:srgbClr val="31859C"/>
                </a:solidFill>
              </a:rPr>
              <a:t> pass phrase </a:t>
            </a:r>
            <a:r>
              <a:rPr lang="en-US" dirty="0" smtClean="0"/>
              <a:t>)</a:t>
            </a:r>
          </a:p>
          <a:p>
            <a:pPr lvl="1">
              <a:spcAft>
                <a:spcPts val="600"/>
              </a:spcAft>
              <a:buFont typeface="Arial"/>
              <a:buChar char="•"/>
            </a:pPr>
            <a:r>
              <a:rPr lang="en-US" dirty="0" smtClean="0"/>
              <a:t> Range( </a:t>
            </a:r>
            <a:r>
              <a:rPr lang="en-US" dirty="0" err="1" smtClean="0"/>
              <a:t>genX</a:t>
            </a:r>
            <a:r>
              <a:rPr lang="en-US" dirty="0" smtClean="0"/>
              <a:t> ) = R+ </a:t>
            </a:r>
          </a:p>
          <a:p>
            <a:pPr>
              <a:spcAft>
                <a:spcPts val="600"/>
              </a:spcAft>
              <a:buFont typeface="Arial"/>
              <a:buChar char="•"/>
            </a:pPr>
            <a:r>
              <a:rPr lang="en-US" dirty="0" smtClean="0"/>
              <a:t> Symmetrically encrypt artifact using </a:t>
            </a:r>
            <a:r>
              <a:rPr lang="en-US" dirty="0" smtClean="0">
                <a:solidFill>
                  <a:srgbClr val="E46C0A"/>
                </a:solidFill>
              </a:rPr>
              <a:t>key</a:t>
            </a:r>
          </a:p>
          <a:p>
            <a:pPr>
              <a:spcAft>
                <a:spcPts val="600"/>
              </a:spcAft>
              <a:buFont typeface="Arial"/>
              <a:buChar char="•"/>
            </a:pPr>
            <a:r>
              <a:rPr lang="en-US" dirty="0" smtClean="0"/>
              <a:t> Send off with: </a:t>
            </a:r>
            <a:r>
              <a:rPr lang="en-US" b="1" dirty="0" smtClean="0"/>
              <a:t>[ enc( </a:t>
            </a:r>
            <a:r>
              <a:rPr lang="en-US" b="1" dirty="0" smtClean="0">
                <a:solidFill>
                  <a:srgbClr val="77933C"/>
                </a:solidFill>
              </a:rPr>
              <a:t>artifact</a:t>
            </a:r>
            <a:r>
              <a:rPr lang="en-US" b="1" dirty="0" smtClean="0"/>
              <a:t>, </a:t>
            </a:r>
            <a:r>
              <a:rPr lang="en-US" b="1" dirty="0" smtClean="0">
                <a:solidFill>
                  <a:srgbClr val="E46C0A"/>
                </a:solidFill>
              </a:rPr>
              <a:t>key </a:t>
            </a:r>
            <a:r>
              <a:rPr lang="en-US" b="1" dirty="0" smtClean="0"/>
              <a:t>), </a:t>
            </a:r>
            <a:r>
              <a:rPr lang="en-US" b="1" dirty="0" err="1" smtClean="0"/>
              <a:t>x</a:t>
            </a:r>
            <a:r>
              <a:rPr lang="en-US" b="1" dirty="0" smtClean="0"/>
              <a:t>, </a:t>
            </a:r>
            <a:r>
              <a:rPr lang="en-US" b="1" dirty="0" err="1" smtClean="0"/>
              <a:t>f</a:t>
            </a:r>
            <a:r>
              <a:rPr lang="en-US" b="1" dirty="0" smtClean="0"/>
              <a:t>( </a:t>
            </a:r>
            <a:r>
              <a:rPr lang="en-US" b="1" dirty="0" err="1" smtClean="0"/>
              <a:t>x</a:t>
            </a:r>
            <a:r>
              <a:rPr lang="en-US" b="1" dirty="0" smtClean="0"/>
              <a:t> ) ]</a:t>
            </a:r>
            <a:r>
              <a:rPr lang="en-US" dirty="0" smtClean="0"/>
              <a:t/>
            </a:r>
            <a:br>
              <a:rPr lang="en-US" dirty="0" smtClean="0"/>
            </a:br>
            <a:r>
              <a:rPr lang="en-US" dirty="0" smtClean="0"/>
              <a:t>...</a:t>
            </a:r>
          </a:p>
          <a:p>
            <a:pPr>
              <a:spcAft>
                <a:spcPts val="600"/>
              </a:spcAft>
              <a:buFont typeface="Arial"/>
              <a:buChar char="•"/>
            </a:pPr>
            <a:r>
              <a:rPr lang="en-US" dirty="0" smtClean="0"/>
              <a:t> To find key, interpolate with at least </a:t>
            </a:r>
            <a:r>
              <a:rPr lang="en-US" b="1" i="1" dirty="0" err="1" smtClean="0">
                <a:solidFill>
                  <a:srgbClr val="800000"/>
                </a:solidFill>
              </a:rPr>
              <a:t>k</a:t>
            </a:r>
            <a:r>
              <a:rPr lang="en-US" dirty="0" smtClean="0"/>
              <a:t> different (</a:t>
            </a:r>
            <a:r>
              <a:rPr lang="en-US" dirty="0" err="1" smtClean="0"/>
              <a:t>x</a:t>
            </a:r>
            <a:r>
              <a:rPr lang="en-US" dirty="0" smtClean="0"/>
              <a:t>, </a:t>
            </a:r>
            <a:r>
              <a:rPr lang="en-US" dirty="0" err="1" smtClean="0"/>
              <a:t>f(x</a:t>
            </a:r>
            <a:r>
              <a:rPr lang="en-US" dirty="0" smtClean="0"/>
              <a:t>)) pairs</a:t>
            </a:r>
          </a:p>
        </p:txBody>
      </p:sp>
      <p:sp>
        <p:nvSpPr>
          <p:cNvPr id="10" name="TextBox 9"/>
          <p:cNvSpPr txBox="1"/>
          <p:nvPr/>
        </p:nvSpPr>
        <p:spPr>
          <a:xfrm>
            <a:off x="431800" y="5071343"/>
            <a:ext cx="634206" cy="369332"/>
          </a:xfrm>
          <a:prstGeom prst="rect">
            <a:avLst/>
          </a:prstGeom>
          <a:noFill/>
        </p:spPr>
        <p:txBody>
          <a:bodyPr wrap="square" rtlCol="0">
            <a:spAutoFit/>
          </a:bodyPr>
          <a:lstStyle/>
          <a:p>
            <a:r>
              <a:rPr lang="en-US" i="1" dirty="0" smtClean="0"/>
              <a:t>key</a:t>
            </a:r>
            <a:endParaRPr lang="en-US" i="1" dirty="0"/>
          </a:p>
        </p:txBody>
      </p:sp>
      <p:sp>
        <p:nvSpPr>
          <p:cNvPr id="11" name="Oval 10"/>
          <p:cNvSpPr/>
          <p:nvPr/>
        </p:nvSpPr>
        <p:spPr>
          <a:xfrm>
            <a:off x="1936353" y="5791200"/>
            <a:ext cx="165894"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3529806" y="5943600"/>
            <a:ext cx="165894"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5359400" y="5791200"/>
            <a:ext cx="165894"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6704806" y="5041900"/>
            <a:ext cx="165894"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6" name="Straight Connector 15"/>
          <p:cNvCxnSpPr>
            <a:stCxn id="14" idx="3"/>
            <a:endCxn id="13" idx="7"/>
          </p:cNvCxnSpPr>
          <p:nvPr/>
        </p:nvCxnSpPr>
        <p:spPr>
          <a:xfrm rot="5400000">
            <a:off x="5794282" y="4878699"/>
            <a:ext cx="641536" cy="1228102"/>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p:cNvCxnSpPr>
            <a:stCxn id="13" idx="2"/>
            <a:endCxn id="12" idx="6"/>
          </p:cNvCxnSpPr>
          <p:nvPr/>
        </p:nvCxnSpPr>
        <p:spPr>
          <a:xfrm rot="10800000" flipV="1">
            <a:off x="3695700" y="5867400"/>
            <a:ext cx="1663700" cy="1524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a:stCxn id="12" idx="2"/>
            <a:endCxn id="11" idx="6"/>
          </p:cNvCxnSpPr>
          <p:nvPr/>
        </p:nvCxnSpPr>
        <p:spPr>
          <a:xfrm rot="10800000">
            <a:off x="2102248" y="5867400"/>
            <a:ext cx="1427559" cy="152400"/>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p:cNvCxnSpPr>
            <a:stCxn id="11" idx="1"/>
          </p:cNvCxnSpPr>
          <p:nvPr/>
        </p:nvCxnSpPr>
        <p:spPr>
          <a:xfrm rot="16200000" flipV="1">
            <a:off x="1121168" y="4974038"/>
            <a:ext cx="581118" cy="1097842"/>
          </a:xfrm>
          <a:prstGeom prst="line">
            <a:avLst/>
          </a:prstGeom>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3695700" y="6438900"/>
            <a:ext cx="287258" cy="369332"/>
          </a:xfrm>
          <a:prstGeom prst="rect">
            <a:avLst/>
          </a:prstGeom>
          <a:noFill/>
        </p:spPr>
        <p:txBody>
          <a:bodyPr wrap="none" rtlCol="0">
            <a:spAutoFit/>
          </a:bodyPr>
          <a:lstStyle/>
          <a:p>
            <a:r>
              <a:rPr lang="en-US" dirty="0" err="1" smtClean="0"/>
              <a:t>x</a:t>
            </a:r>
            <a:endParaRPr lang="en-US" dirty="0"/>
          </a:p>
        </p:txBody>
      </p:sp>
      <p:sp>
        <p:nvSpPr>
          <p:cNvPr id="33" name="TextBox 32"/>
          <p:cNvSpPr txBox="1"/>
          <p:nvPr/>
        </p:nvSpPr>
        <p:spPr>
          <a:xfrm>
            <a:off x="184264" y="5726668"/>
            <a:ext cx="495072" cy="369332"/>
          </a:xfrm>
          <a:prstGeom prst="rect">
            <a:avLst/>
          </a:prstGeom>
          <a:noFill/>
        </p:spPr>
        <p:txBody>
          <a:bodyPr wrap="none" rtlCol="0">
            <a:spAutoFit/>
          </a:bodyPr>
          <a:lstStyle/>
          <a:p>
            <a:r>
              <a:rPr lang="en-US" dirty="0" err="1" smtClean="0"/>
              <a:t>f(x</a:t>
            </a:r>
            <a:r>
              <a:rPr lang="en-US" dirty="0" smtClean="0"/>
              <a:t>)</a:t>
            </a:r>
            <a:endParaRPr lang="en-US" dirty="0"/>
          </a:p>
        </p:txBody>
      </p:sp>
      <p:sp>
        <p:nvSpPr>
          <p:cNvPr id="38" name="TextBox 37"/>
          <p:cNvSpPr txBox="1"/>
          <p:nvPr/>
        </p:nvSpPr>
        <p:spPr>
          <a:xfrm>
            <a:off x="7188200" y="5041900"/>
            <a:ext cx="1955800" cy="1477328"/>
          </a:xfrm>
          <a:prstGeom prst="rect">
            <a:avLst/>
          </a:prstGeom>
          <a:noFill/>
        </p:spPr>
        <p:txBody>
          <a:bodyPr wrap="square" rtlCol="0">
            <a:spAutoFit/>
          </a:bodyPr>
          <a:lstStyle/>
          <a:p>
            <a:r>
              <a:rPr lang="en-US" i="1" dirty="0" smtClean="0"/>
              <a:t>Interpolated polynomial for some given artifact + experiment ID combination.</a:t>
            </a:r>
            <a:endParaRPr lang="en-US" i="1" dirty="0"/>
          </a:p>
        </p:txBody>
      </p:sp>
      <p:sp>
        <p:nvSpPr>
          <p:cNvPr id="18" name="TextBox 17"/>
          <p:cNvSpPr txBox="1"/>
          <p:nvPr/>
        </p:nvSpPr>
        <p:spPr>
          <a:xfrm>
            <a:off x="5905500" y="3340100"/>
            <a:ext cx="3009900" cy="923330"/>
          </a:xfrm>
          <a:prstGeom prst="rect">
            <a:avLst/>
          </a:prstGeom>
          <a:noFill/>
        </p:spPr>
        <p:txBody>
          <a:bodyPr wrap="square" rtlCol="0">
            <a:spAutoFit/>
          </a:bodyPr>
          <a:lstStyle/>
          <a:p>
            <a:r>
              <a:rPr lang="en-US" dirty="0" smtClean="0"/>
              <a:t>Demo:</a:t>
            </a:r>
          </a:p>
          <a:p>
            <a:r>
              <a:rPr lang="en-US" dirty="0" smtClean="0">
                <a:hlinkClick r:id="rId3"/>
              </a:rPr>
              <a:t>http://</a:t>
            </a:r>
            <a:r>
              <a:rPr lang="en-US" dirty="0" err="1" smtClean="0">
                <a:hlinkClick r:id="rId3"/>
              </a:rPr>
              <a:t>ciir.cs.umass.edu/~hfeild/ssss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solidFill>
                  <a:srgbClr val="E46C0A"/>
                </a:solidFill>
              </a:rPr>
              <a:t>CrowdLogging</a:t>
            </a:r>
            <a:r>
              <a:rPr lang="en-US" dirty="0" smtClean="0"/>
              <a:t> </a:t>
            </a:r>
            <a:r>
              <a:rPr lang="en-US" dirty="0" smtClean="0">
                <a:solidFill>
                  <a:schemeClr val="tx1">
                    <a:lumMod val="65000"/>
                    <a:lumOff val="35000"/>
                  </a:schemeClr>
                </a:solidFill>
              </a:rPr>
              <a:t>vs. </a:t>
            </a:r>
            <a:r>
              <a:rPr lang="en-US" dirty="0" smtClean="0">
                <a:solidFill>
                  <a:schemeClr val="accent1">
                    <a:lumMod val="75000"/>
                  </a:schemeClr>
                </a:solidFill>
              </a:rPr>
              <a:t>Centralized logging</a:t>
            </a:r>
            <a:br>
              <a:rPr lang="en-US" dirty="0" smtClean="0">
                <a:solidFill>
                  <a:schemeClr val="accent1">
                    <a:lumMod val="75000"/>
                  </a:schemeClr>
                </a:solidFill>
              </a:rPr>
            </a:br>
            <a:r>
              <a:rPr lang="en-US" sz="4444" dirty="0" smtClean="0">
                <a:solidFill>
                  <a:schemeClr val="tx1">
                    <a:lumMod val="65000"/>
                    <a:lumOff val="35000"/>
                  </a:schemeClr>
                </a:solidFill>
              </a:rPr>
              <a:t>Query Reformulations on AOL</a:t>
            </a:r>
            <a:endParaRPr lang="en-US" sz="4444" dirty="0">
              <a:solidFill>
                <a:schemeClr val="tx1">
                  <a:lumMod val="65000"/>
                  <a:lumOff val="35000"/>
                </a:schemeClr>
              </a:solidFill>
            </a:endParaRPr>
          </a:p>
        </p:txBody>
      </p:sp>
      <p:pic>
        <p:nvPicPr>
          <p:cNvPr id="4" name="Picture 3" descr="propOfQueryPairImpressionsRevealed_AOL_4privPolicies.pdf"/>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843280" y="1417638"/>
            <a:ext cx="7094220" cy="5067300"/>
          </a:xfrm>
          <a:prstGeom prst="rect">
            <a:avLst/>
          </a:prstGeom>
        </p:spPr>
      </p:pic>
      <p:sp>
        <p:nvSpPr>
          <p:cNvPr id="7" name="Rectangle 6"/>
          <p:cNvSpPr/>
          <p:nvPr/>
        </p:nvSpPr>
        <p:spPr>
          <a:xfrm>
            <a:off x="1250950" y="1595438"/>
            <a:ext cx="774700" cy="4475162"/>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1352550" y="2032000"/>
            <a:ext cx="685800" cy="369332"/>
          </a:xfrm>
          <a:prstGeom prst="rect">
            <a:avLst/>
          </a:prstGeom>
          <a:noFill/>
        </p:spPr>
        <p:txBody>
          <a:bodyPr wrap="square" rtlCol="0">
            <a:spAutoFit/>
          </a:bodyPr>
          <a:lstStyle/>
          <a:p>
            <a:r>
              <a:rPr lang="en-US" dirty="0" smtClean="0"/>
              <a:t>50%</a:t>
            </a:r>
            <a:endParaRPr lang="en-US" dirty="0"/>
          </a:p>
        </p:txBody>
      </p:sp>
      <p:sp>
        <p:nvSpPr>
          <p:cNvPr id="9" name="TextBox 8"/>
          <p:cNvSpPr txBox="1"/>
          <p:nvPr/>
        </p:nvSpPr>
        <p:spPr>
          <a:xfrm>
            <a:off x="1352550" y="3090902"/>
            <a:ext cx="685800" cy="369332"/>
          </a:xfrm>
          <a:prstGeom prst="rect">
            <a:avLst/>
          </a:prstGeom>
          <a:noFill/>
        </p:spPr>
        <p:txBody>
          <a:bodyPr wrap="square" rtlCol="0">
            <a:spAutoFit/>
          </a:bodyPr>
          <a:lstStyle/>
          <a:p>
            <a:r>
              <a:rPr lang="en-US" dirty="0" smtClean="0"/>
              <a:t>5%</a:t>
            </a:r>
            <a:endParaRPr lang="en-US" dirty="0"/>
          </a:p>
        </p:txBody>
      </p:sp>
      <p:sp>
        <p:nvSpPr>
          <p:cNvPr id="10" name="TextBox 9"/>
          <p:cNvSpPr txBox="1"/>
          <p:nvPr/>
        </p:nvSpPr>
        <p:spPr>
          <a:xfrm>
            <a:off x="1352550" y="4177268"/>
            <a:ext cx="685800" cy="369332"/>
          </a:xfrm>
          <a:prstGeom prst="rect">
            <a:avLst/>
          </a:prstGeom>
          <a:noFill/>
        </p:spPr>
        <p:txBody>
          <a:bodyPr wrap="square" rtlCol="0">
            <a:spAutoFit/>
          </a:bodyPr>
          <a:lstStyle/>
          <a:p>
            <a:r>
              <a:rPr lang="en-US" dirty="0" smtClean="0"/>
              <a:t>0.5%</a:t>
            </a:r>
            <a:endParaRPr lang="en-US" dirty="0"/>
          </a:p>
        </p:txBody>
      </p:sp>
      <p:sp>
        <p:nvSpPr>
          <p:cNvPr id="11" name="TextBox 10"/>
          <p:cNvSpPr txBox="1"/>
          <p:nvPr/>
        </p:nvSpPr>
        <p:spPr>
          <a:xfrm>
            <a:off x="1238250" y="5276334"/>
            <a:ext cx="863600" cy="369332"/>
          </a:xfrm>
          <a:prstGeom prst="rect">
            <a:avLst/>
          </a:prstGeom>
          <a:noFill/>
        </p:spPr>
        <p:txBody>
          <a:bodyPr wrap="square" rtlCol="0">
            <a:spAutoFit/>
          </a:bodyPr>
          <a:lstStyle/>
          <a:p>
            <a:r>
              <a:rPr lang="en-US" dirty="0" smtClean="0"/>
              <a:t>0.05%</a:t>
            </a:r>
            <a:endParaRPr lang="en-US" dirty="0"/>
          </a:p>
        </p:txBody>
      </p:sp>
      <p:cxnSp>
        <p:nvCxnSpPr>
          <p:cNvPr id="13" name="Straight Connector 12"/>
          <p:cNvCxnSpPr/>
          <p:nvPr/>
        </p:nvCxnSpPr>
        <p:spPr>
          <a:xfrm rot="5400000" flipH="1" flipV="1">
            <a:off x="495299" y="3632201"/>
            <a:ext cx="3911602" cy="25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2012950" y="3327400"/>
            <a:ext cx="774699" cy="369332"/>
          </a:xfrm>
          <a:prstGeom prst="rect">
            <a:avLst/>
          </a:prstGeom>
          <a:noFill/>
        </p:spPr>
        <p:txBody>
          <a:bodyPr wrap="square" rtlCol="0">
            <a:spAutoFit/>
          </a:bodyPr>
          <a:lstStyle/>
          <a:p>
            <a:r>
              <a:rPr lang="en-US" dirty="0" smtClean="0">
                <a:solidFill>
                  <a:srgbClr val="0000FF"/>
                </a:solidFill>
              </a:rPr>
              <a:t>4%</a:t>
            </a:r>
            <a:endParaRPr lang="en-US" dirty="0">
              <a:solidFill>
                <a:srgbClr val="0000FF"/>
              </a:solidFill>
            </a:endParaRPr>
          </a:p>
        </p:txBody>
      </p:sp>
      <p:sp>
        <p:nvSpPr>
          <p:cNvPr id="23" name="TextBox 22"/>
          <p:cNvSpPr txBox="1"/>
          <p:nvPr/>
        </p:nvSpPr>
        <p:spPr>
          <a:xfrm>
            <a:off x="2590799" y="2945368"/>
            <a:ext cx="774699" cy="369332"/>
          </a:xfrm>
          <a:prstGeom prst="rect">
            <a:avLst/>
          </a:prstGeom>
          <a:noFill/>
        </p:spPr>
        <p:txBody>
          <a:bodyPr wrap="square" rtlCol="0">
            <a:spAutoFit/>
          </a:bodyPr>
          <a:lstStyle/>
          <a:p>
            <a:r>
              <a:rPr lang="en-US" dirty="0" smtClean="0">
                <a:solidFill>
                  <a:srgbClr val="FF0000"/>
                </a:solidFill>
              </a:rPr>
              <a:t>5%</a:t>
            </a:r>
            <a:endParaRPr lang="en-US" dirty="0">
              <a:solidFill>
                <a:srgbClr val="FF0000"/>
              </a:solidFill>
            </a:endParaRPr>
          </a:p>
        </p:txBody>
      </p:sp>
      <p:sp>
        <p:nvSpPr>
          <p:cNvPr id="24" name="TextBox 23"/>
          <p:cNvSpPr txBox="1"/>
          <p:nvPr/>
        </p:nvSpPr>
        <p:spPr>
          <a:xfrm>
            <a:off x="2463801" y="4537670"/>
            <a:ext cx="774699" cy="369332"/>
          </a:xfrm>
          <a:prstGeom prst="rect">
            <a:avLst/>
          </a:prstGeom>
          <a:noFill/>
        </p:spPr>
        <p:txBody>
          <a:bodyPr wrap="square" rtlCol="0">
            <a:spAutoFit/>
          </a:bodyPr>
          <a:lstStyle/>
          <a:p>
            <a:r>
              <a:rPr lang="en-US" b="1" dirty="0" smtClean="0">
                <a:solidFill>
                  <a:srgbClr val="78F8A9"/>
                </a:solidFill>
              </a:rPr>
              <a:t>0.06%</a:t>
            </a:r>
            <a:endParaRPr lang="en-US" b="1" dirty="0">
              <a:solidFill>
                <a:srgbClr val="78F8A9"/>
              </a:solidFill>
            </a:endParaRPr>
          </a:p>
        </p:txBody>
      </p:sp>
      <p:sp>
        <p:nvSpPr>
          <p:cNvPr id="25" name="TextBox 24"/>
          <p:cNvSpPr txBox="1"/>
          <p:nvPr/>
        </p:nvSpPr>
        <p:spPr>
          <a:xfrm>
            <a:off x="2463800" y="4754602"/>
            <a:ext cx="774699" cy="369332"/>
          </a:xfrm>
          <a:prstGeom prst="rect">
            <a:avLst/>
          </a:prstGeom>
          <a:noFill/>
        </p:spPr>
        <p:txBody>
          <a:bodyPr wrap="square" rtlCol="0">
            <a:spAutoFit/>
          </a:bodyPr>
          <a:lstStyle/>
          <a:p>
            <a:r>
              <a:rPr lang="en-US" dirty="0" smtClean="0">
                <a:solidFill>
                  <a:srgbClr val="8025AC"/>
                </a:solidFill>
              </a:rPr>
              <a:t>0.06%</a:t>
            </a:r>
            <a:endParaRPr lang="en-US" dirty="0">
              <a:solidFill>
                <a:srgbClr val="8025AC"/>
              </a:solidFill>
            </a:endParaRPr>
          </a:p>
        </p:txBody>
      </p:sp>
      <p:sp>
        <p:nvSpPr>
          <p:cNvPr id="26" name="TextBox 25"/>
          <p:cNvSpPr txBox="1"/>
          <p:nvPr/>
        </p:nvSpPr>
        <p:spPr>
          <a:xfrm>
            <a:off x="2279650" y="5600702"/>
            <a:ext cx="368301" cy="369332"/>
          </a:xfrm>
          <a:prstGeom prst="rect">
            <a:avLst/>
          </a:prstGeom>
          <a:noFill/>
        </p:spPr>
        <p:txBody>
          <a:bodyPr wrap="square" rtlCol="0">
            <a:spAutoFit/>
          </a:bodyPr>
          <a:lstStyle/>
          <a:p>
            <a:r>
              <a:rPr lang="en-US" dirty="0" smtClean="0"/>
              <a:t>5</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solidFill>
                  <a:srgbClr val="E46C0A"/>
                </a:solidFill>
              </a:rPr>
              <a:t>CrowdLogging</a:t>
            </a:r>
            <a:r>
              <a:rPr lang="en-US" dirty="0" smtClean="0"/>
              <a:t> </a:t>
            </a:r>
            <a:r>
              <a:rPr lang="en-US" dirty="0" smtClean="0">
                <a:solidFill>
                  <a:schemeClr val="tx1">
                    <a:lumMod val="65000"/>
                    <a:lumOff val="35000"/>
                  </a:schemeClr>
                </a:solidFill>
              </a:rPr>
              <a:t>vs. </a:t>
            </a:r>
            <a:r>
              <a:rPr lang="en-US" dirty="0" smtClean="0">
                <a:solidFill>
                  <a:schemeClr val="accent1">
                    <a:lumMod val="75000"/>
                  </a:schemeClr>
                </a:solidFill>
              </a:rPr>
              <a:t>Centralized logging</a:t>
            </a:r>
            <a:br>
              <a:rPr lang="en-US" dirty="0" smtClean="0">
                <a:solidFill>
                  <a:schemeClr val="accent1">
                    <a:lumMod val="75000"/>
                  </a:schemeClr>
                </a:solidFill>
              </a:rPr>
            </a:br>
            <a:r>
              <a:rPr lang="en-US" sz="4444" dirty="0" smtClean="0">
                <a:solidFill>
                  <a:schemeClr val="tx1">
                    <a:lumMod val="65000"/>
                    <a:lumOff val="35000"/>
                  </a:schemeClr>
                </a:solidFill>
              </a:rPr>
              <a:t>Query Counts on AOL</a:t>
            </a:r>
            <a:endParaRPr lang="en-US" sz="4444" dirty="0">
              <a:solidFill>
                <a:schemeClr val="tx1">
                  <a:lumMod val="65000"/>
                  <a:lumOff val="35000"/>
                </a:schemeClr>
              </a:solidFill>
            </a:endParaRPr>
          </a:p>
        </p:txBody>
      </p:sp>
      <p:pic>
        <p:nvPicPr>
          <p:cNvPr id="4" name="Picture 3" descr="propOfQueryPairImpressionsRevealed_AOL_4privPolicies.pdf"/>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843280" y="1417638"/>
            <a:ext cx="7094220" cy="5067300"/>
          </a:xfrm>
          <a:prstGeom prst="rect">
            <a:avLst/>
          </a:prstGeom>
        </p:spPr>
      </p:pic>
      <p:sp>
        <p:nvSpPr>
          <p:cNvPr id="7" name="Rectangle 6"/>
          <p:cNvSpPr/>
          <p:nvPr/>
        </p:nvSpPr>
        <p:spPr>
          <a:xfrm>
            <a:off x="1250950" y="1595438"/>
            <a:ext cx="774700" cy="4475162"/>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1352550" y="2095500"/>
            <a:ext cx="749300" cy="369332"/>
          </a:xfrm>
          <a:prstGeom prst="rect">
            <a:avLst/>
          </a:prstGeom>
          <a:noFill/>
        </p:spPr>
        <p:txBody>
          <a:bodyPr wrap="square" rtlCol="0">
            <a:spAutoFit/>
          </a:bodyPr>
          <a:lstStyle/>
          <a:p>
            <a:r>
              <a:rPr lang="en-US" dirty="0" smtClean="0"/>
              <a:t>100%</a:t>
            </a:r>
            <a:endParaRPr lang="en-US" dirty="0"/>
          </a:p>
        </p:txBody>
      </p:sp>
      <p:sp>
        <p:nvSpPr>
          <p:cNvPr id="9" name="TextBox 8"/>
          <p:cNvSpPr txBox="1"/>
          <p:nvPr/>
        </p:nvSpPr>
        <p:spPr>
          <a:xfrm>
            <a:off x="1352550" y="3192502"/>
            <a:ext cx="685800" cy="369332"/>
          </a:xfrm>
          <a:prstGeom prst="rect">
            <a:avLst/>
          </a:prstGeom>
          <a:noFill/>
        </p:spPr>
        <p:txBody>
          <a:bodyPr wrap="square" rtlCol="0">
            <a:spAutoFit/>
          </a:bodyPr>
          <a:lstStyle/>
          <a:p>
            <a:r>
              <a:rPr lang="en-US" dirty="0" smtClean="0"/>
              <a:t>20%</a:t>
            </a:r>
            <a:endParaRPr lang="en-US" dirty="0"/>
          </a:p>
        </p:txBody>
      </p:sp>
      <p:sp>
        <p:nvSpPr>
          <p:cNvPr id="10" name="TextBox 9"/>
          <p:cNvSpPr txBox="1"/>
          <p:nvPr/>
        </p:nvSpPr>
        <p:spPr>
          <a:xfrm>
            <a:off x="1454150" y="4113768"/>
            <a:ext cx="685800" cy="369332"/>
          </a:xfrm>
          <a:prstGeom prst="rect">
            <a:avLst/>
          </a:prstGeom>
          <a:noFill/>
        </p:spPr>
        <p:txBody>
          <a:bodyPr wrap="square" rtlCol="0">
            <a:spAutoFit/>
          </a:bodyPr>
          <a:lstStyle/>
          <a:p>
            <a:r>
              <a:rPr lang="en-US" dirty="0" smtClean="0"/>
              <a:t>5%</a:t>
            </a:r>
            <a:endParaRPr lang="en-US" dirty="0"/>
          </a:p>
        </p:txBody>
      </p:sp>
      <p:sp>
        <p:nvSpPr>
          <p:cNvPr id="11" name="TextBox 10"/>
          <p:cNvSpPr txBox="1"/>
          <p:nvPr/>
        </p:nvSpPr>
        <p:spPr>
          <a:xfrm>
            <a:off x="1428750" y="5212834"/>
            <a:ext cx="863600" cy="369332"/>
          </a:xfrm>
          <a:prstGeom prst="rect">
            <a:avLst/>
          </a:prstGeom>
          <a:noFill/>
        </p:spPr>
        <p:txBody>
          <a:bodyPr wrap="square" rtlCol="0">
            <a:spAutoFit/>
          </a:bodyPr>
          <a:lstStyle/>
          <a:p>
            <a:r>
              <a:rPr lang="en-US" dirty="0" smtClean="0"/>
              <a:t>1%</a:t>
            </a:r>
            <a:endParaRPr lang="en-US" dirty="0"/>
          </a:p>
        </p:txBody>
      </p:sp>
      <p:cxnSp>
        <p:nvCxnSpPr>
          <p:cNvPr id="13" name="Straight Connector 12"/>
          <p:cNvCxnSpPr/>
          <p:nvPr/>
        </p:nvCxnSpPr>
        <p:spPr>
          <a:xfrm rot="5400000" flipH="1" flipV="1">
            <a:off x="495299" y="3632201"/>
            <a:ext cx="3911602" cy="25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1981200" y="2919968"/>
            <a:ext cx="774699" cy="369332"/>
          </a:xfrm>
          <a:prstGeom prst="rect">
            <a:avLst/>
          </a:prstGeom>
          <a:noFill/>
        </p:spPr>
        <p:txBody>
          <a:bodyPr wrap="square" rtlCol="0">
            <a:spAutoFit/>
          </a:bodyPr>
          <a:lstStyle/>
          <a:p>
            <a:r>
              <a:rPr lang="en-US" dirty="0" smtClean="0">
                <a:solidFill>
                  <a:srgbClr val="0000FF"/>
                </a:solidFill>
              </a:rPr>
              <a:t>41%</a:t>
            </a:r>
            <a:endParaRPr lang="en-US" dirty="0">
              <a:solidFill>
                <a:srgbClr val="0000FF"/>
              </a:solidFill>
            </a:endParaRPr>
          </a:p>
        </p:txBody>
      </p:sp>
      <p:sp>
        <p:nvSpPr>
          <p:cNvPr id="23" name="TextBox 22"/>
          <p:cNvSpPr txBox="1"/>
          <p:nvPr/>
        </p:nvSpPr>
        <p:spPr>
          <a:xfrm>
            <a:off x="2590799" y="2464832"/>
            <a:ext cx="774699" cy="369332"/>
          </a:xfrm>
          <a:prstGeom prst="rect">
            <a:avLst/>
          </a:prstGeom>
          <a:noFill/>
        </p:spPr>
        <p:txBody>
          <a:bodyPr wrap="square" rtlCol="0">
            <a:spAutoFit/>
          </a:bodyPr>
          <a:lstStyle/>
          <a:p>
            <a:r>
              <a:rPr lang="en-US" dirty="0" smtClean="0">
                <a:solidFill>
                  <a:srgbClr val="FF0000"/>
                </a:solidFill>
              </a:rPr>
              <a:t>45%</a:t>
            </a:r>
            <a:endParaRPr lang="en-US" dirty="0">
              <a:solidFill>
                <a:srgbClr val="FF0000"/>
              </a:solidFill>
            </a:endParaRPr>
          </a:p>
        </p:txBody>
      </p:sp>
      <p:sp>
        <p:nvSpPr>
          <p:cNvPr id="24" name="TextBox 23"/>
          <p:cNvSpPr txBox="1"/>
          <p:nvPr/>
        </p:nvSpPr>
        <p:spPr>
          <a:xfrm>
            <a:off x="2463801" y="4404836"/>
            <a:ext cx="774699" cy="369332"/>
          </a:xfrm>
          <a:prstGeom prst="rect">
            <a:avLst/>
          </a:prstGeom>
          <a:noFill/>
        </p:spPr>
        <p:txBody>
          <a:bodyPr wrap="square" rtlCol="0">
            <a:spAutoFit/>
          </a:bodyPr>
          <a:lstStyle/>
          <a:p>
            <a:r>
              <a:rPr lang="en-US" b="1" dirty="0" smtClean="0">
                <a:solidFill>
                  <a:srgbClr val="78F8A9"/>
                </a:solidFill>
              </a:rPr>
              <a:t>1%</a:t>
            </a:r>
            <a:endParaRPr lang="en-US" b="1" dirty="0">
              <a:solidFill>
                <a:srgbClr val="78F8A9"/>
              </a:solidFill>
            </a:endParaRPr>
          </a:p>
        </p:txBody>
      </p:sp>
      <p:sp>
        <p:nvSpPr>
          <p:cNvPr id="25" name="TextBox 24"/>
          <p:cNvSpPr txBox="1"/>
          <p:nvPr/>
        </p:nvSpPr>
        <p:spPr>
          <a:xfrm>
            <a:off x="2755899" y="5028168"/>
            <a:ext cx="774699" cy="369332"/>
          </a:xfrm>
          <a:prstGeom prst="rect">
            <a:avLst/>
          </a:prstGeom>
          <a:noFill/>
        </p:spPr>
        <p:txBody>
          <a:bodyPr wrap="square" rtlCol="0">
            <a:spAutoFit/>
          </a:bodyPr>
          <a:lstStyle/>
          <a:p>
            <a:r>
              <a:rPr lang="en-US" dirty="0" smtClean="0">
                <a:solidFill>
                  <a:srgbClr val="8025AC"/>
                </a:solidFill>
              </a:rPr>
              <a:t>1%</a:t>
            </a:r>
            <a:endParaRPr lang="en-US" dirty="0">
              <a:solidFill>
                <a:srgbClr val="8025AC"/>
              </a:solidFill>
            </a:endParaRPr>
          </a:p>
        </p:txBody>
      </p:sp>
      <p:sp>
        <p:nvSpPr>
          <p:cNvPr id="15" name="TextBox 14"/>
          <p:cNvSpPr txBox="1"/>
          <p:nvPr/>
        </p:nvSpPr>
        <p:spPr>
          <a:xfrm>
            <a:off x="2279650" y="5600702"/>
            <a:ext cx="368301" cy="369332"/>
          </a:xfrm>
          <a:prstGeom prst="rect">
            <a:avLst/>
          </a:prstGeom>
          <a:noFill/>
        </p:spPr>
        <p:txBody>
          <a:bodyPr wrap="square" rtlCol="0">
            <a:spAutoFit/>
          </a:bodyPr>
          <a:lstStyle/>
          <a:p>
            <a:r>
              <a:rPr lang="en-US" dirty="0" smtClean="0"/>
              <a:t>5</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162"/>
            <a:ext cx="8229600" cy="1143000"/>
          </a:xfrm>
        </p:spPr>
        <p:txBody>
          <a:bodyPr/>
          <a:lstStyle/>
          <a:p>
            <a:r>
              <a:rPr lang="en-US" dirty="0" smtClean="0">
                <a:solidFill>
                  <a:schemeClr val="accent6"/>
                </a:solidFill>
              </a:rPr>
              <a:t>CrowdLog </a:t>
            </a:r>
            <a:r>
              <a:rPr lang="en-US" dirty="0" smtClean="0">
                <a:solidFill>
                  <a:srgbClr val="595959"/>
                </a:solidFill>
              </a:rPr>
              <a:t>examples on AOL</a:t>
            </a:r>
            <a:endParaRPr lang="en-US" dirty="0">
              <a:solidFill>
                <a:srgbClr val="595959"/>
              </a:solidFill>
            </a:endParaRPr>
          </a:p>
        </p:txBody>
      </p:sp>
      <p:graphicFrame>
        <p:nvGraphicFramePr>
          <p:cNvPr id="4" name="Content Placeholder 3"/>
          <p:cNvGraphicFramePr>
            <a:graphicFrameLocks noGrp="1"/>
          </p:cNvGraphicFramePr>
          <p:nvPr>
            <p:ph idx="1"/>
          </p:nvPr>
        </p:nvGraphicFramePr>
        <p:xfrm>
          <a:off x="457200" y="1341438"/>
          <a:ext cx="3009900" cy="2000612"/>
        </p:xfrm>
        <a:graphic>
          <a:graphicData uri="http://schemas.openxmlformats.org/drawingml/2006/table">
            <a:tbl>
              <a:tblPr firstRow="1" bandRow="1">
                <a:tableStyleId>{5C22544A-7EE6-4342-B048-85BDC9FD1C3A}</a:tableStyleId>
              </a:tblPr>
              <a:tblGrid>
                <a:gridCol w="1460500"/>
                <a:gridCol w="736600"/>
                <a:gridCol w="812800"/>
              </a:tblGrid>
              <a:tr h="309562">
                <a:tc>
                  <a:txBody>
                    <a:bodyPr/>
                    <a:lstStyle/>
                    <a:p>
                      <a:pPr algn="l" fontAlgn="b"/>
                      <a:r>
                        <a:rPr lang="en-US" sz="1200" b="1" i="0" u="none" strike="noStrike" dirty="0">
                          <a:latin typeface="Verdana"/>
                        </a:rPr>
                        <a:t>Query</a:t>
                      </a:r>
                    </a:p>
                  </a:txBody>
                  <a:tcPr marL="12700" marR="12700" marT="12700" marB="0" anchor="ctr"/>
                </a:tc>
                <a:tc>
                  <a:txBody>
                    <a:bodyPr/>
                    <a:lstStyle/>
                    <a:p>
                      <a:pPr algn="ctr" fontAlgn="b"/>
                      <a:r>
                        <a:rPr lang="en-US" sz="1200" b="1" i="0" u="none" strike="noStrike" dirty="0" smtClean="0">
                          <a:latin typeface="Verdana"/>
                        </a:rPr>
                        <a:t>User Count</a:t>
                      </a:r>
                      <a:endParaRPr lang="en-US" sz="1200" b="1" i="0" u="none" strike="noStrike" dirty="0">
                        <a:latin typeface="Verdana"/>
                      </a:endParaRPr>
                    </a:p>
                  </a:txBody>
                  <a:tcPr marL="12700" marR="12700" marT="12700" marB="0" anchor="ctr"/>
                </a:tc>
                <a:tc>
                  <a:txBody>
                    <a:bodyPr/>
                    <a:lstStyle/>
                    <a:p>
                      <a:pPr algn="ctr" fontAlgn="b"/>
                      <a:r>
                        <a:rPr lang="en-US" sz="1200" b="1" i="0" u="none" strike="noStrike" dirty="0" smtClean="0">
                          <a:latin typeface="Verdana"/>
                        </a:rPr>
                        <a:t>Query</a:t>
                      </a:r>
                    </a:p>
                    <a:p>
                      <a:pPr algn="ctr" fontAlgn="b"/>
                      <a:r>
                        <a:rPr lang="en-US" sz="1200" b="1" i="0" u="none" strike="noStrike" dirty="0" smtClean="0">
                          <a:latin typeface="Verdana"/>
                        </a:rPr>
                        <a:t>Count</a:t>
                      </a:r>
                      <a:endParaRPr lang="en-US" sz="1200" b="1" i="0" u="none" strike="noStrike" dirty="0">
                        <a:latin typeface="Verdana"/>
                      </a:endParaRPr>
                    </a:p>
                  </a:txBody>
                  <a:tcPr marL="12700" marR="12700" marT="12700" marB="0" anchor="ctr"/>
                </a:tc>
              </a:tr>
              <a:tr h="202769">
                <a:tc>
                  <a:txBody>
                    <a:bodyPr/>
                    <a:lstStyle/>
                    <a:p>
                      <a:pPr algn="l" fontAlgn="b"/>
                      <a:r>
                        <a:rPr lang="en-US" sz="1200" b="0" i="0" u="none" strike="noStrike" dirty="0" smtClean="0">
                          <a:latin typeface="Verdana"/>
                        </a:rPr>
                        <a:t>cheap tickets</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1 696</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2 438</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member rewards</a:t>
                      </a:r>
                    </a:p>
                  </a:txBody>
                  <a:tcPr marL="12700" marR="12700" marT="12700" marB="0" anchor="b"/>
                </a:tc>
                <a:tc>
                  <a:txBody>
                    <a:bodyPr/>
                    <a:lstStyle/>
                    <a:p>
                      <a:pPr algn="r" fontAlgn="b"/>
                      <a:r>
                        <a:rPr lang="en-US" sz="1200" b="0" i="0" u="none" strike="noStrike" dirty="0" smtClean="0">
                          <a:latin typeface="Verdana"/>
                        </a:rPr>
                        <a:t>1 626</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1 753</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florida lottery</a:t>
                      </a:r>
                    </a:p>
                  </a:txBody>
                  <a:tcPr marL="12700" marR="12700" marT="12700" marB="0" anchor="b"/>
                </a:tc>
                <a:tc>
                  <a:txBody>
                    <a:bodyPr/>
                    <a:lstStyle/>
                    <a:p>
                      <a:pPr algn="r" fontAlgn="b"/>
                      <a:r>
                        <a:rPr lang="en-US" sz="1200" b="0" i="0" u="none" strike="noStrike" dirty="0" smtClean="0">
                          <a:latin typeface="Verdana"/>
                        </a:rPr>
                        <a:t>1 596</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3 410</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free games</a:t>
                      </a:r>
                    </a:p>
                  </a:txBody>
                  <a:tcPr marL="12700" marR="12700" marT="12700" marB="0" anchor="b"/>
                </a:tc>
                <a:tc>
                  <a:txBody>
                    <a:bodyPr/>
                    <a:lstStyle/>
                    <a:p>
                      <a:pPr algn="r" fontAlgn="b"/>
                      <a:r>
                        <a:rPr lang="en-US" sz="1200" b="0" i="0" u="none" strike="noStrike" dirty="0" smtClean="0">
                          <a:latin typeface="Verdana"/>
                        </a:rPr>
                        <a:t>1 392</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1 869</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chat</a:t>
                      </a:r>
                    </a:p>
                  </a:txBody>
                  <a:tcPr marL="12700" marR="12700" marT="12700" marB="0" anchor="b"/>
                </a:tc>
                <a:tc>
                  <a:txBody>
                    <a:bodyPr/>
                    <a:lstStyle/>
                    <a:p>
                      <a:pPr algn="r" fontAlgn="b"/>
                      <a:r>
                        <a:rPr lang="en-US" sz="1200" b="0" i="0" u="none" strike="noStrike" dirty="0" smtClean="0">
                          <a:latin typeface="Verdana"/>
                        </a:rPr>
                        <a:t>1 391</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1 996</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jokes</a:t>
                      </a:r>
                    </a:p>
                  </a:txBody>
                  <a:tcPr marL="12700" marR="12700" marT="12700" marB="0" anchor="b"/>
                </a:tc>
                <a:tc>
                  <a:txBody>
                    <a:bodyPr/>
                    <a:lstStyle/>
                    <a:p>
                      <a:pPr algn="r" fontAlgn="b"/>
                      <a:r>
                        <a:rPr lang="en-US" sz="1200" b="0" i="0" u="none" strike="noStrike" dirty="0" smtClean="0">
                          <a:latin typeface="Verdana"/>
                        </a:rPr>
                        <a:t>1 391</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1 932</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lottery</a:t>
                      </a:r>
                    </a:p>
                  </a:txBody>
                  <a:tcPr marL="12700" marR="12700" marT="12700" marB="0" anchor="b"/>
                </a:tc>
                <a:tc>
                  <a:txBody>
                    <a:bodyPr/>
                    <a:lstStyle/>
                    <a:p>
                      <a:pPr algn="r" fontAlgn="b"/>
                      <a:r>
                        <a:rPr lang="en-US" sz="1200" b="0" i="0" u="none" strike="noStrike" dirty="0" smtClean="0">
                          <a:latin typeface="Verdana"/>
                        </a:rPr>
                        <a:t>1 360</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3 076</a:t>
                      </a:r>
                      <a:endParaRPr lang="en-US" sz="1200" b="0" i="0" u="none" strike="noStrike" dirty="0">
                        <a:latin typeface="Verdana"/>
                      </a:endParaRPr>
                    </a:p>
                  </a:txBody>
                  <a:tcPr marL="12700" marR="12700" marT="12700" marB="0" anchor="b"/>
                </a:tc>
              </a:tr>
              <a:tr h="202769">
                <a:tc>
                  <a:txBody>
                    <a:bodyPr/>
                    <a:lstStyle/>
                    <a:p>
                      <a:pPr algn="l" fontAlgn="b"/>
                      <a:r>
                        <a:rPr lang="en-US" sz="1200" b="0" i="0" u="none" strike="noStrike">
                          <a:latin typeface="Verdana"/>
                        </a:rPr>
                        <a:t>dogs</a:t>
                      </a:r>
                    </a:p>
                  </a:txBody>
                  <a:tcPr marL="12700" marR="12700" marT="12700" marB="0" anchor="b"/>
                </a:tc>
                <a:tc>
                  <a:txBody>
                    <a:bodyPr/>
                    <a:lstStyle/>
                    <a:p>
                      <a:pPr algn="r" fontAlgn="b"/>
                      <a:r>
                        <a:rPr lang="en-US" sz="1200" b="0" i="0" u="none" strike="noStrike" dirty="0" smtClean="0">
                          <a:latin typeface="Verdana"/>
                        </a:rPr>
                        <a:t>1 330</a:t>
                      </a:r>
                      <a:endParaRPr lang="en-US" sz="1200" b="0" i="0" u="none" strike="noStrike" dirty="0">
                        <a:latin typeface="Verdana"/>
                      </a:endParaRPr>
                    </a:p>
                  </a:txBody>
                  <a:tcPr marL="12700" marR="12700" marT="12700" marB="0" anchor="b"/>
                </a:tc>
                <a:tc>
                  <a:txBody>
                    <a:bodyPr/>
                    <a:lstStyle/>
                    <a:p>
                      <a:pPr algn="r" fontAlgn="b"/>
                      <a:r>
                        <a:rPr lang="en-US" sz="1200" b="0" i="0" u="none" strike="noStrike" dirty="0" smtClean="0">
                          <a:latin typeface="Verdana"/>
                        </a:rPr>
                        <a:t>1 639</a:t>
                      </a:r>
                      <a:endParaRPr lang="en-US" sz="1200" b="0" i="0" u="none" strike="noStrike" dirty="0">
                        <a:latin typeface="Verdana"/>
                      </a:endParaRPr>
                    </a:p>
                  </a:txBody>
                  <a:tcPr marL="12700" marR="12700" marT="12700" marB="0" anchor="b"/>
                </a:tc>
              </a:tr>
            </a:tbl>
          </a:graphicData>
        </a:graphic>
      </p:graphicFrame>
      <p:graphicFrame>
        <p:nvGraphicFramePr>
          <p:cNvPr id="5" name="Table 4"/>
          <p:cNvGraphicFramePr>
            <a:graphicFrameLocks noGrp="1"/>
          </p:cNvGraphicFramePr>
          <p:nvPr/>
        </p:nvGraphicFramePr>
        <p:xfrm>
          <a:off x="4064000" y="1341438"/>
          <a:ext cx="4825999" cy="1938020"/>
        </p:xfrm>
        <a:graphic>
          <a:graphicData uri="http://schemas.openxmlformats.org/drawingml/2006/table">
            <a:tbl>
              <a:tblPr firstRow="1" bandRow="1">
                <a:tableStyleId>{F5AB1C69-6EDB-4FF4-983F-18BD219EF322}</a:tableStyleId>
              </a:tblPr>
              <a:tblGrid>
                <a:gridCol w="1739900"/>
                <a:gridCol w="1587500"/>
                <a:gridCol w="762000"/>
                <a:gridCol w="736599"/>
              </a:tblGrid>
              <a:tr h="309562">
                <a:tc>
                  <a:txBody>
                    <a:bodyPr/>
                    <a:lstStyle/>
                    <a:p>
                      <a:pPr algn="l" fontAlgn="b"/>
                      <a:r>
                        <a:rPr lang="en-US" sz="1200" u="none" strike="noStrike" dirty="0" err="1">
                          <a:latin typeface="Verdana"/>
                          <a:cs typeface="Verdana"/>
                        </a:rPr>
                        <a:t>QueryA</a:t>
                      </a:r>
                      <a:endParaRPr lang="en-US" sz="1200" b="1" i="0" u="none" strike="noStrike" dirty="0">
                        <a:latin typeface="Verdana"/>
                        <a:cs typeface="Verdana"/>
                      </a:endParaRPr>
                    </a:p>
                  </a:txBody>
                  <a:tcPr marL="12700" marR="12700" marT="12700" marB="0" anchor="ctr"/>
                </a:tc>
                <a:tc>
                  <a:txBody>
                    <a:bodyPr/>
                    <a:lstStyle/>
                    <a:p>
                      <a:pPr algn="l" fontAlgn="b"/>
                      <a:r>
                        <a:rPr lang="en-US" sz="1200" u="none" strike="noStrike" dirty="0" err="1">
                          <a:latin typeface="Verdana"/>
                          <a:cs typeface="Verdana"/>
                        </a:rPr>
                        <a:t>QueryB</a:t>
                      </a:r>
                      <a:endParaRPr lang="en-US" sz="1200" b="1" i="0" u="none" strike="noStrike" dirty="0">
                        <a:latin typeface="Verdana"/>
                        <a:cs typeface="Verdana"/>
                      </a:endParaRPr>
                    </a:p>
                  </a:txBody>
                  <a:tcPr marL="12700" marR="12700" marT="12700" marB="0" anchor="ctr"/>
                </a:tc>
                <a:tc>
                  <a:txBody>
                    <a:bodyPr/>
                    <a:lstStyle/>
                    <a:p>
                      <a:pPr algn="ctr" fontAlgn="b"/>
                      <a:r>
                        <a:rPr lang="en-US" sz="1200" u="none" strike="noStrike" dirty="0" smtClean="0">
                          <a:latin typeface="Verdana"/>
                          <a:cs typeface="Verdana"/>
                        </a:rPr>
                        <a:t>User</a:t>
                      </a:r>
                    </a:p>
                    <a:p>
                      <a:pPr algn="ctr" fontAlgn="b"/>
                      <a:r>
                        <a:rPr lang="en-US" sz="1200" u="none" strike="noStrike" dirty="0" smtClean="0">
                          <a:latin typeface="Verdana"/>
                          <a:cs typeface="Verdana"/>
                        </a:rPr>
                        <a:t>Count</a:t>
                      </a:r>
                      <a:endParaRPr lang="en-US" sz="1200" b="1" i="0" u="none" strike="noStrike" dirty="0">
                        <a:latin typeface="Verdana"/>
                        <a:cs typeface="Verdana"/>
                      </a:endParaRPr>
                    </a:p>
                  </a:txBody>
                  <a:tcPr marL="12700" marR="12700" marT="12700" marB="0" anchor="ctr"/>
                </a:tc>
                <a:tc>
                  <a:txBody>
                    <a:bodyPr/>
                    <a:lstStyle/>
                    <a:p>
                      <a:pPr algn="ctr" fontAlgn="b"/>
                      <a:r>
                        <a:rPr lang="en-US" sz="1200" u="none" strike="noStrike" dirty="0" smtClean="0">
                          <a:latin typeface="Verdana"/>
                          <a:cs typeface="Verdana"/>
                        </a:rPr>
                        <a:t>Query</a:t>
                      </a:r>
                    </a:p>
                    <a:p>
                      <a:pPr algn="ctr" fontAlgn="b"/>
                      <a:r>
                        <a:rPr lang="en-US" sz="1200" u="none" strike="noStrike" dirty="0" smtClean="0">
                          <a:latin typeface="Verdana"/>
                          <a:cs typeface="Verdana"/>
                        </a:rPr>
                        <a:t>Count</a:t>
                      </a:r>
                      <a:endParaRPr lang="en-US" sz="1200" b="1" i="0" u="none" strike="noStrike" dirty="0">
                        <a:latin typeface="Verdana"/>
                        <a:cs typeface="Verdana"/>
                      </a:endParaRPr>
                    </a:p>
                  </a:txBody>
                  <a:tcPr marL="12700" marR="12700" marT="12700" marB="0" anchor="ctr"/>
                </a:tc>
              </a:tr>
              <a:tr h="203200">
                <a:tc>
                  <a:txBody>
                    <a:bodyPr/>
                    <a:lstStyle/>
                    <a:p>
                      <a:pPr algn="l" fontAlgn="b"/>
                      <a:r>
                        <a:rPr lang="en-US" sz="1200" b="0" i="0" u="none" strike="noStrike">
                          <a:latin typeface="Verdana"/>
                        </a:rPr>
                        <a:t>weather</a:t>
                      </a:r>
                    </a:p>
                  </a:txBody>
                  <a:tcPr marL="12700" marR="12700" marT="12700" marB="0" anchor="b"/>
                </a:tc>
                <a:tc>
                  <a:txBody>
                    <a:bodyPr/>
                    <a:lstStyle/>
                    <a:p>
                      <a:pPr algn="l" fontAlgn="b"/>
                      <a:r>
                        <a:rPr lang="en-US" sz="1200" b="0" i="0" u="none" strike="noStrike">
                          <a:latin typeface="Verdana"/>
                        </a:rPr>
                        <a:t>wheather</a:t>
                      </a:r>
                    </a:p>
                  </a:txBody>
                  <a:tcPr marL="12700" marR="12700" marT="12700" marB="0" anchor="b"/>
                </a:tc>
                <a:tc>
                  <a:txBody>
                    <a:bodyPr/>
                    <a:lstStyle/>
                    <a:p>
                      <a:pPr algn="r" fontAlgn="b"/>
                      <a:r>
                        <a:rPr lang="en-US" sz="1200" b="0" i="0" u="none" strike="noStrike">
                          <a:latin typeface="Verdana"/>
                        </a:rPr>
                        <a:t>70</a:t>
                      </a:r>
                    </a:p>
                  </a:txBody>
                  <a:tcPr marL="12700" marR="12700" marT="12700" marB="0" anchor="b"/>
                </a:tc>
                <a:tc>
                  <a:txBody>
                    <a:bodyPr/>
                    <a:lstStyle/>
                    <a:p>
                      <a:pPr algn="r" fontAlgn="b"/>
                      <a:r>
                        <a:rPr lang="en-US" sz="1200" b="0" i="0" u="none" strike="noStrike">
                          <a:latin typeface="Verdana"/>
                        </a:rPr>
                        <a:t>73</a:t>
                      </a:r>
                    </a:p>
                  </a:txBody>
                  <a:tcPr marL="12700" marR="12700" marT="12700" marB="0" anchor="b"/>
                </a:tc>
              </a:tr>
              <a:tr h="180631">
                <a:tc>
                  <a:txBody>
                    <a:bodyPr/>
                    <a:lstStyle/>
                    <a:p>
                      <a:pPr algn="l" fontAlgn="b"/>
                      <a:r>
                        <a:rPr lang="en-US" sz="1200" b="0" i="0" u="none" strike="noStrike" dirty="0">
                          <a:latin typeface="Verdana"/>
                        </a:rPr>
                        <a:t>ups</a:t>
                      </a:r>
                    </a:p>
                  </a:txBody>
                  <a:tcPr marL="12700" marR="12700" marT="12700" marB="0" anchor="b"/>
                </a:tc>
                <a:tc>
                  <a:txBody>
                    <a:bodyPr/>
                    <a:lstStyle/>
                    <a:p>
                      <a:pPr algn="l" fontAlgn="b"/>
                      <a:r>
                        <a:rPr lang="en-US" sz="1200" b="0" i="0" u="none" strike="noStrike" dirty="0" err="1">
                          <a:latin typeface="Verdana"/>
                        </a:rPr>
                        <a:t>usps</a:t>
                      </a:r>
                      <a:endParaRPr lang="en-US" sz="1200" b="0" i="0" u="none" strike="noStrike" dirty="0">
                        <a:latin typeface="Verdana"/>
                      </a:endParaRPr>
                    </a:p>
                  </a:txBody>
                  <a:tcPr marL="12700" marR="12700" marT="12700" marB="0" anchor="b"/>
                </a:tc>
                <a:tc>
                  <a:txBody>
                    <a:bodyPr/>
                    <a:lstStyle/>
                    <a:p>
                      <a:pPr algn="r" fontAlgn="b"/>
                      <a:r>
                        <a:rPr lang="en-US" sz="1200" b="0" i="0" u="none" strike="noStrike">
                          <a:latin typeface="Verdana"/>
                        </a:rPr>
                        <a:t>64</a:t>
                      </a:r>
                    </a:p>
                  </a:txBody>
                  <a:tcPr marL="12700" marR="12700" marT="12700" marB="0" anchor="b"/>
                </a:tc>
                <a:tc>
                  <a:txBody>
                    <a:bodyPr/>
                    <a:lstStyle/>
                    <a:p>
                      <a:pPr algn="r" fontAlgn="b"/>
                      <a:r>
                        <a:rPr lang="en-US" sz="1200" b="0" i="0" u="none" strike="noStrike">
                          <a:latin typeface="Verdana"/>
                        </a:rPr>
                        <a:t>81</a:t>
                      </a:r>
                    </a:p>
                  </a:txBody>
                  <a:tcPr marL="12700" marR="12700" marT="12700" marB="0" anchor="b"/>
                </a:tc>
              </a:tr>
              <a:tr h="180631">
                <a:tc>
                  <a:txBody>
                    <a:bodyPr/>
                    <a:lstStyle/>
                    <a:p>
                      <a:pPr algn="l" fontAlgn="b"/>
                      <a:r>
                        <a:rPr lang="en-US" sz="1200" b="0" i="0" u="none" strike="noStrike">
                          <a:latin typeface="Verdana"/>
                        </a:rPr>
                        <a:t>greyhound</a:t>
                      </a:r>
                    </a:p>
                  </a:txBody>
                  <a:tcPr marL="12700" marR="12700" marT="12700" marB="0" anchor="b"/>
                </a:tc>
                <a:tc>
                  <a:txBody>
                    <a:bodyPr/>
                    <a:lstStyle/>
                    <a:p>
                      <a:pPr algn="l" fontAlgn="b"/>
                      <a:r>
                        <a:rPr lang="en-US" sz="1200" b="0" i="0" u="none" strike="noStrike" dirty="0" err="1">
                          <a:latin typeface="Verdana"/>
                        </a:rPr>
                        <a:t>amtrak</a:t>
                      </a:r>
                      <a:endParaRPr lang="en-US" sz="1200" b="0" i="0" u="none" strike="noStrike" dirty="0">
                        <a:latin typeface="Verdana"/>
                      </a:endParaRPr>
                    </a:p>
                  </a:txBody>
                  <a:tcPr marL="12700" marR="12700" marT="12700" marB="0" anchor="b"/>
                </a:tc>
                <a:tc>
                  <a:txBody>
                    <a:bodyPr/>
                    <a:lstStyle/>
                    <a:p>
                      <a:pPr algn="r" fontAlgn="b"/>
                      <a:r>
                        <a:rPr lang="en-US" sz="1200" b="0" i="0" u="none" strike="noStrike">
                          <a:latin typeface="Verdana"/>
                        </a:rPr>
                        <a:t>63</a:t>
                      </a:r>
                    </a:p>
                  </a:txBody>
                  <a:tcPr marL="12700" marR="12700" marT="12700" marB="0" anchor="b"/>
                </a:tc>
                <a:tc>
                  <a:txBody>
                    <a:bodyPr/>
                    <a:lstStyle/>
                    <a:p>
                      <a:pPr algn="r" fontAlgn="b"/>
                      <a:r>
                        <a:rPr lang="en-US" sz="1200" b="0" i="0" u="none" strike="noStrike">
                          <a:latin typeface="Verdana"/>
                        </a:rPr>
                        <a:t>65</a:t>
                      </a:r>
                    </a:p>
                  </a:txBody>
                  <a:tcPr marL="12700" marR="12700" marT="12700" marB="0" anchor="b"/>
                </a:tc>
              </a:tr>
              <a:tr h="167640">
                <a:tc>
                  <a:txBody>
                    <a:bodyPr/>
                    <a:lstStyle/>
                    <a:p>
                      <a:pPr algn="l" fontAlgn="b"/>
                      <a:r>
                        <a:rPr lang="en-US" sz="1200" b="0" i="0" u="none" strike="noStrike">
                          <a:latin typeface="Verdana"/>
                        </a:rPr>
                        <a:t>american idol results</a:t>
                      </a:r>
                    </a:p>
                  </a:txBody>
                  <a:tcPr marL="12700" marR="12700" marT="12700" marB="0" anchor="b"/>
                </a:tc>
                <a:tc>
                  <a:txBody>
                    <a:bodyPr/>
                    <a:lstStyle/>
                    <a:p>
                      <a:pPr algn="l" fontAlgn="b"/>
                      <a:r>
                        <a:rPr lang="en-US" sz="1200" b="0" i="0" u="none" strike="noStrike">
                          <a:latin typeface="Verdana"/>
                        </a:rPr>
                        <a:t>american idol</a:t>
                      </a:r>
                    </a:p>
                  </a:txBody>
                  <a:tcPr marL="12700" marR="12700" marT="12700" marB="0" anchor="b"/>
                </a:tc>
                <a:tc>
                  <a:txBody>
                    <a:bodyPr/>
                    <a:lstStyle/>
                    <a:p>
                      <a:pPr algn="r" fontAlgn="b"/>
                      <a:r>
                        <a:rPr lang="en-US" sz="1200" b="0" i="0" u="none" strike="noStrike">
                          <a:latin typeface="Verdana"/>
                        </a:rPr>
                        <a:t>62</a:t>
                      </a:r>
                    </a:p>
                  </a:txBody>
                  <a:tcPr marL="12700" marR="12700" marT="12700" marB="0" anchor="b"/>
                </a:tc>
                <a:tc>
                  <a:txBody>
                    <a:bodyPr/>
                    <a:lstStyle/>
                    <a:p>
                      <a:pPr algn="r" fontAlgn="b"/>
                      <a:r>
                        <a:rPr lang="en-US" sz="1200" b="0" i="0" u="none" strike="noStrike">
                          <a:latin typeface="Verdana"/>
                        </a:rPr>
                        <a:t>63</a:t>
                      </a:r>
                    </a:p>
                  </a:txBody>
                  <a:tcPr marL="12700" marR="12700" marT="12700" marB="0" anchor="b"/>
                </a:tc>
              </a:tr>
              <a:tr h="180631">
                <a:tc>
                  <a:txBody>
                    <a:bodyPr/>
                    <a:lstStyle/>
                    <a:p>
                      <a:pPr algn="l" fontAlgn="b"/>
                      <a:r>
                        <a:rPr lang="en-US" sz="1200" b="0" i="0" u="none" strike="noStrike">
                          <a:latin typeface="Verdana"/>
                        </a:rPr>
                        <a:t>internet</a:t>
                      </a:r>
                    </a:p>
                  </a:txBody>
                  <a:tcPr marL="12700" marR="12700" marT="12700" marB="0" anchor="b"/>
                </a:tc>
                <a:tc>
                  <a:txBody>
                    <a:bodyPr/>
                    <a:lstStyle/>
                    <a:p>
                      <a:pPr algn="l" fontAlgn="b"/>
                      <a:r>
                        <a:rPr lang="en-US" sz="1200" b="0" i="0" u="none" strike="noStrike">
                          <a:latin typeface="Verdana"/>
                        </a:rPr>
                        <a:t>webunlock</a:t>
                      </a:r>
                    </a:p>
                  </a:txBody>
                  <a:tcPr marL="12700" marR="12700" marT="12700" marB="0" anchor="b"/>
                </a:tc>
                <a:tc>
                  <a:txBody>
                    <a:bodyPr/>
                    <a:lstStyle/>
                    <a:p>
                      <a:pPr algn="r" fontAlgn="b"/>
                      <a:r>
                        <a:rPr lang="en-US" sz="1200" b="0" i="0" u="none" strike="noStrike">
                          <a:latin typeface="Verdana"/>
                        </a:rPr>
                        <a:t>54</a:t>
                      </a:r>
                    </a:p>
                  </a:txBody>
                  <a:tcPr marL="12700" marR="12700" marT="12700" marB="0" anchor="b"/>
                </a:tc>
                <a:tc>
                  <a:txBody>
                    <a:bodyPr/>
                    <a:lstStyle/>
                    <a:p>
                      <a:pPr algn="r" fontAlgn="b"/>
                      <a:r>
                        <a:rPr lang="en-US" sz="1200" b="0" i="0" u="none" strike="noStrike">
                          <a:latin typeface="Verdana"/>
                        </a:rPr>
                        <a:t>55</a:t>
                      </a:r>
                    </a:p>
                  </a:txBody>
                  <a:tcPr marL="12700" marR="12700" marT="12700" marB="0" anchor="b"/>
                </a:tc>
              </a:tr>
              <a:tr h="180631">
                <a:tc>
                  <a:txBody>
                    <a:bodyPr/>
                    <a:lstStyle/>
                    <a:p>
                      <a:pPr algn="l" fontAlgn="b"/>
                      <a:r>
                        <a:rPr lang="en-US" sz="1200" b="0" i="0" u="none" strike="noStrike">
                          <a:latin typeface="Verdana"/>
                        </a:rPr>
                        <a:t>fredericks of hollywood</a:t>
                      </a:r>
                    </a:p>
                  </a:txBody>
                  <a:tcPr marL="12700" marR="12700" marT="12700" marB="0" anchor="b"/>
                </a:tc>
                <a:tc>
                  <a:txBody>
                    <a:bodyPr/>
                    <a:lstStyle/>
                    <a:p>
                      <a:pPr algn="l" fontAlgn="b"/>
                      <a:r>
                        <a:rPr lang="en-US" sz="1200" b="0" i="0" u="none" strike="noStrike" dirty="0" err="1">
                          <a:latin typeface="Verdana"/>
                        </a:rPr>
                        <a:t>fredricks</a:t>
                      </a:r>
                      <a:r>
                        <a:rPr lang="en-US" sz="1200" b="0" i="0" u="none" strike="noStrike" dirty="0">
                          <a:latin typeface="Verdana"/>
                        </a:rPr>
                        <a:t> of </a:t>
                      </a:r>
                      <a:r>
                        <a:rPr lang="en-US" sz="1200" b="0" i="0" u="none" strike="noStrike" dirty="0" err="1">
                          <a:latin typeface="Verdana"/>
                        </a:rPr>
                        <a:t>hollywood</a:t>
                      </a:r>
                      <a:endParaRPr lang="en-US" sz="1200" b="0" i="0" u="none" strike="noStrike" dirty="0">
                        <a:latin typeface="Verdana"/>
                      </a:endParaRPr>
                    </a:p>
                  </a:txBody>
                  <a:tcPr marL="12700" marR="12700" marT="12700" marB="0" anchor="b"/>
                </a:tc>
                <a:tc>
                  <a:txBody>
                    <a:bodyPr/>
                    <a:lstStyle/>
                    <a:p>
                      <a:pPr algn="r" fontAlgn="b"/>
                      <a:r>
                        <a:rPr lang="en-US" sz="1200" b="0" i="0" u="none" strike="noStrike">
                          <a:latin typeface="Verdana"/>
                        </a:rPr>
                        <a:t>53</a:t>
                      </a:r>
                    </a:p>
                  </a:txBody>
                  <a:tcPr marL="12700" marR="12700" marT="12700" marB="0" anchor="b"/>
                </a:tc>
                <a:tc>
                  <a:txBody>
                    <a:bodyPr/>
                    <a:lstStyle/>
                    <a:p>
                      <a:pPr algn="r" fontAlgn="b"/>
                      <a:r>
                        <a:rPr lang="en-US" sz="1200" b="0" i="0" u="none" strike="noStrike">
                          <a:latin typeface="Verdana"/>
                        </a:rPr>
                        <a:t>60</a:t>
                      </a:r>
                    </a:p>
                  </a:txBody>
                  <a:tcPr marL="12700" marR="12700" marT="12700" marB="0" anchor="b"/>
                </a:tc>
              </a:tr>
              <a:tr h="180631">
                <a:tc>
                  <a:txBody>
                    <a:bodyPr/>
                    <a:lstStyle/>
                    <a:p>
                      <a:pPr algn="l" fontAlgn="b"/>
                      <a:r>
                        <a:rPr lang="en-US" sz="1200" b="0" i="0" u="none" strike="noStrike">
                          <a:latin typeface="Verdana"/>
                        </a:rPr>
                        <a:t>mycl.cravelyrics.com</a:t>
                      </a:r>
                    </a:p>
                  </a:txBody>
                  <a:tcPr marL="12700" marR="12700" marT="12700" marB="0" anchor="b"/>
                </a:tc>
                <a:tc>
                  <a:txBody>
                    <a:bodyPr/>
                    <a:lstStyle/>
                    <a:p>
                      <a:pPr algn="l" fontAlgn="b"/>
                      <a:r>
                        <a:rPr lang="en-US" sz="1200" b="0" i="0" u="none" strike="noStrike">
                          <a:latin typeface="Verdana"/>
                        </a:rPr>
                        <a:t>bad day lyrics</a:t>
                      </a:r>
                    </a:p>
                  </a:txBody>
                  <a:tcPr marL="12700" marR="12700" marT="12700" marB="0" anchor="b"/>
                </a:tc>
                <a:tc>
                  <a:txBody>
                    <a:bodyPr/>
                    <a:lstStyle/>
                    <a:p>
                      <a:pPr algn="r" fontAlgn="b"/>
                      <a:r>
                        <a:rPr lang="en-US" sz="1200" b="0" i="0" u="none" strike="noStrike">
                          <a:latin typeface="Verdana"/>
                        </a:rPr>
                        <a:t>53</a:t>
                      </a:r>
                    </a:p>
                  </a:txBody>
                  <a:tcPr marL="12700" marR="12700" marT="12700" marB="0" anchor="b"/>
                </a:tc>
                <a:tc>
                  <a:txBody>
                    <a:bodyPr/>
                    <a:lstStyle/>
                    <a:p>
                      <a:pPr algn="r" fontAlgn="b"/>
                      <a:r>
                        <a:rPr lang="en-US" sz="1200" b="0" i="0" u="none" strike="noStrike" dirty="0">
                          <a:latin typeface="Verdana"/>
                        </a:rPr>
                        <a:t>62</a:t>
                      </a:r>
                    </a:p>
                  </a:txBody>
                  <a:tcPr marL="12700" marR="12700" marT="12700" marB="0" anchor="b"/>
                </a:tc>
              </a:tr>
            </a:tbl>
          </a:graphicData>
        </a:graphic>
      </p:graphicFrame>
      <p:sp>
        <p:nvSpPr>
          <p:cNvPr id="6" name="TextBox 5"/>
          <p:cNvSpPr txBox="1"/>
          <p:nvPr/>
        </p:nvSpPr>
        <p:spPr>
          <a:xfrm>
            <a:off x="1752600" y="3157384"/>
            <a:ext cx="622300" cy="369332"/>
          </a:xfrm>
          <a:prstGeom prst="rect">
            <a:avLst/>
          </a:prstGeom>
          <a:noFill/>
        </p:spPr>
        <p:txBody>
          <a:bodyPr wrap="square" rtlCol="0">
            <a:spAutoFit/>
          </a:bodyPr>
          <a:lstStyle/>
          <a:p>
            <a:pPr algn="ctr"/>
            <a:r>
              <a:rPr lang="en-US" dirty="0" smtClean="0"/>
              <a:t>...</a:t>
            </a:r>
            <a:endParaRPr lang="en-US" dirty="0"/>
          </a:p>
        </p:txBody>
      </p:sp>
      <p:sp>
        <p:nvSpPr>
          <p:cNvPr id="7" name="TextBox 6"/>
          <p:cNvSpPr txBox="1"/>
          <p:nvPr/>
        </p:nvSpPr>
        <p:spPr>
          <a:xfrm>
            <a:off x="6324600" y="3094792"/>
            <a:ext cx="622300" cy="369332"/>
          </a:xfrm>
          <a:prstGeom prst="rect">
            <a:avLst/>
          </a:prstGeom>
          <a:noFill/>
        </p:spPr>
        <p:txBody>
          <a:bodyPr wrap="square" rtlCol="0">
            <a:spAutoFit/>
          </a:bodyPr>
          <a:lstStyle/>
          <a:p>
            <a:pPr algn="ctr"/>
            <a:r>
              <a:rPr lang="en-US" dirty="0" smtClean="0"/>
              <a:t>...</a:t>
            </a:r>
            <a:endParaRPr lang="en-US" dirty="0"/>
          </a:p>
        </p:txBody>
      </p:sp>
      <p:sp>
        <p:nvSpPr>
          <p:cNvPr id="8" name="TextBox 7"/>
          <p:cNvSpPr txBox="1"/>
          <p:nvPr/>
        </p:nvSpPr>
        <p:spPr>
          <a:xfrm flipH="1">
            <a:off x="457200" y="985838"/>
            <a:ext cx="3009900" cy="369332"/>
          </a:xfrm>
          <a:prstGeom prst="rect">
            <a:avLst/>
          </a:prstGeom>
          <a:noFill/>
        </p:spPr>
        <p:txBody>
          <a:bodyPr wrap="square" rtlCol="0">
            <a:spAutoFit/>
          </a:bodyPr>
          <a:lstStyle/>
          <a:p>
            <a:pPr algn="ctr"/>
            <a:r>
              <a:rPr lang="en-US" dirty="0" smtClean="0"/>
              <a:t>Query CrowdLog (sample) </a:t>
            </a:r>
            <a:endParaRPr lang="en-US" dirty="0"/>
          </a:p>
        </p:txBody>
      </p:sp>
      <p:sp>
        <p:nvSpPr>
          <p:cNvPr id="9" name="TextBox 8"/>
          <p:cNvSpPr txBox="1"/>
          <p:nvPr/>
        </p:nvSpPr>
        <p:spPr>
          <a:xfrm>
            <a:off x="4063999" y="985838"/>
            <a:ext cx="4825999" cy="369332"/>
          </a:xfrm>
          <a:prstGeom prst="rect">
            <a:avLst/>
          </a:prstGeom>
          <a:noFill/>
        </p:spPr>
        <p:txBody>
          <a:bodyPr wrap="square" rtlCol="0">
            <a:spAutoFit/>
          </a:bodyPr>
          <a:lstStyle/>
          <a:p>
            <a:pPr algn="ctr"/>
            <a:r>
              <a:rPr lang="en-US" dirty="0" smtClean="0"/>
              <a:t>Query Pair CrowdLog (sample)</a:t>
            </a:r>
            <a:endParaRPr lang="en-US" dirty="0"/>
          </a:p>
        </p:txBody>
      </p:sp>
      <p:graphicFrame>
        <p:nvGraphicFramePr>
          <p:cNvPr id="11" name="Table 10"/>
          <p:cNvGraphicFramePr>
            <a:graphicFrameLocks noGrp="1"/>
          </p:cNvGraphicFramePr>
          <p:nvPr/>
        </p:nvGraphicFramePr>
        <p:xfrm>
          <a:off x="457200" y="5078968"/>
          <a:ext cx="3251199" cy="1645096"/>
        </p:xfrm>
        <a:graphic>
          <a:graphicData uri="http://schemas.openxmlformats.org/drawingml/2006/table">
            <a:tbl>
              <a:tblPr firstRow="1" bandRow="1">
                <a:tableStyleId>{5C22544A-7EE6-4342-B048-85BDC9FD1C3A}</a:tableStyleId>
              </a:tblPr>
              <a:tblGrid>
                <a:gridCol w="914400"/>
                <a:gridCol w="1253066"/>
                <a:gridCol w="1083733"/>
              </a:tblGrid>
              <a:tr h="296974">
                <a:tc>
                  <a:txBody>
                    <a:bodyPr/>
                    <a:lstStyle/>
                    <a:p>
                      <a:pPr algn="ctr"/>
                      <a:r>
                        <a:rPr lang="en-US" sz="1200" dirty="0" smtClean="0">
                          <a:latin typeface="Verdana"/>
                          <a:cs typeface="Verdana"/>
                        </a:rPr>
                        <a:t>Users</a:t>
                      </a:r>
                    </a:p>
                    <a:p>
                      <a:pPr algn="ctr"/>
                      <a:r>
                        <a:rPr lang="en-US" sz="1200" dirty="0" smtClean="0">
                          <a:latin typeface="Verdana"/>
                          <a:cs typeface="Verdana"/>
                        </a:rPr>
                        <a:t>(</a:t>
                      </a:r>
                      <a:r>
                        <a:rPr lang="en-US" sz="1200" dirty="0" err="1" smtClean="0">
                          <a:latin typeface="Verdana"/>
                          <a:cs typeface="Verdana"/>
                        </a:rPr>
                        <a:t>k</a:t>
                      </a:r>
                      <a:r>
                        <a:rPr lang="en-US" sz="1200" dirty="0" smtClean="0">
                          <a:latin typeface="Verdana"/>
                          <a:cs typeface="Verdana"/>
                        </a:rPr>
                        <a:t>)</a:t>
                      </a:r>
                      <a:endParaRPr lang="en-US" sz="1200" dirty="0">
                        <a:latin typeface="Verdana"/>
                        <a:cs typeface="Verdana"/>
                      </a:endParaRPr>
                    </a:p>
                  </a:txBody>
                  <a:tcPr anchor="ctr"/>
                </a:tc>
                <a:tc>
                  <a:txBody>
                    <a:bodyPr/>
                    <a:lstStyle/>
                    <a:p>
                      <a:pPr algn="ctr"/>
                      <a:r>
                        <a:rPr lang="en-US" sz="1200" dirty="0" smtClean="0">
                          <a:latin typeface="Verdana"/>
                          <a:cs typeface="Verdana"/>
                        </a:rPr>
                        <a:t>Distinct</a:t>
                      </a:r>
                      <a:r>
                        <a:rPr lang="en-US" sz="1200" baseline="0" dirty="0" smtClean="0">
                          <a:latin typeface="Verdana"/>
                          <a:cs typeface="Verdana"/>
                        </a:rPr>
                        <a:t> Queries</a:t>
                      </a:r>
                      <a:endParaRPr lang="en-US" sz="1200" dirty="0">
                        <a:latin typeface="Verdana"/>
                        <a:cs typeface="Verdana"/>
                      </a:endParaRPr>
                    </a:p>
                  </a:txBody>
                  <a:tcPr anchor="ctr"/>
                </a:tc>
                <a:tc>
                  <a:txBody>
                    <a:bodyPr/>
                    <a:lstStyle/>
                    <a:p>
                      <a:pPr algn="ctr"/>
                      <a:r>
                        <a:rPr lang="en-US" sz="1200" dirty="0" smtClean="0">
                          <a:latin typeface="Verdana"/>
                          <a:cs typeface="Verdana"/>
                        </a:rPr>
                        <a:t>Total Queries</a:t>
                      </a:r>
                      <a:endParaRPr lang="en-US" sz="1200" dirty="0">
                        <a:latin typeface="Verdana"/>
                        <a:cs typeface="Verdana"/>
                      </a:endParaRPr>
                    </a:p>
                  </a:txBody>
                  <a:tcPr anchor="ctr"/>
                </a:tc>
              </a:tr>
              <a:tr h="296974">
                <a:tc>
                  <a:txBody>
                    <a:bodyPr/>
                    <a:lstStyle/>
                    <a:p>
                      <a:pPr algn="ctr"/>
                      <a:r>
                        <a:rPr lang="en-US" sz="1200" dirty="0" smtClean="0">
                          <a:latin typeface="Verdana"/>
                          <a:cs typeface="Verdana"/>
                        </a:rPr>
                        <a:t>4</a:t>
                      </a:r>
                      <a:endParaRPr lang="en-US" sz="1200" dirty="0">
                        <a:latin typeface="Verdana"/>
                        <a:cs typeface="Verdana"/>
                      </a:endParaRPr>
                    </a:p>
                  </a:txBody>
                  <a:tcPr/>
                </a:tc>
                <a:tc>
                  <a:txBody>
                    <a:bodyPr/>
                    <a:lstStyle/>
                    <a:p>
                      <a:pPr algn="r"/>
                      <a:r>
                        <a:rPr lang="en-US" sz="1200" dirty="0" smtClean="0">
                          <a:latin typeface="Verdana"/>
                          <a:cs typeface="Verdana"/>
                        </a:rPr>
                        <a:t>85 908</a:t>
                      </a:r>
                      <a:endParaRPr lang="en-US" sz="1200" dirty="0">
                        <a:latin typeface="Verdana"/>
                        <a:cs typeface="Verdana"/>
                      </a:endParaRPr>
                    </a:p>
                  </a:txBody>
                  <a:tcPr/>
                </a:tc>
                <a:tc>
                  <a:txBody>
                    <a:bodyPr/>
                    <a:lstStyle/>
                    <a:p>
                      <a:pPr algn="r"/>
                      <a:r>
                        <a:rPr lang="en-US" sz="1200" dirty="0" smtClean="0">
                          <a:latin typeface="Verdana"/>
                          <a:cs typeface="Verdana"/>
                        </a:rPr>
                        <a:t>423 303</a:t>
                      </a:r>
                      <a:endParaRPr lang="en-US" sz="1200" dirty="0">
                        <a:latin typeface="Verdana"/>
                        <a:cs typeface="Verdana"/>
                      </a:endParaRPr>
                    </a:p>
                  </a:txBody>
                  <a:tcPr/>
                </a:tc>
              </a:tr>
              <a:tr h="296974">
                <a:tc>
                  <a:txBody>
                    <a:bodyPr/>
                    <a:lstStyle/>
                    <a:p>
                      <a:pPr algn="ctr"/>
                      <a:r>
                        <a:rPr lang="en-US" sz="1200" dirty="0" smtClean="0">
                          <a:latin typeface="Verdana"/>
                          <a:cs typeface="Verdana"/>
                        </a:rPr>
                        <a:t>3</a:t>
                      </a:r>
                      <a:endParaRPr lang="en-US" sz="1200" dirty="0">
                        <a:latin typeface="Verdana"/>
                        <a:cs typeface="Verdana"/>
                      </a:endParaRPr>
                    </a:p>
                  </a:txBody>
                  <a:tcPr/>
                </a:tc>
                <a:tc>
                  <a:txBody>
                    <a:bodyPr/>
                    <a:lstStyle/>
                    <a:p>
                      <a:pPr algn="r"/>
                      <a:r>
                        <a:rPr lang="en-US" sz="1200" dirty="0" smtClean="0">
                          <a:latin typeface="Verdana"/>
                          <a:cs typeface="Verdana"/>
                        </a:rPr>
                        <a:t>171 429</a:t>
                      </a:r>
                      <a:endParaRPr lang="en-US" sz="1200" dirty="0">
                        <a:latin typeface="Verdana"/>
                        <a:cs typeface="Verdana"/>
                      </a:endParaRPr>
                    </a:p>
                  </a:txBody>
                  <a:tcPr/>
                </a:tc>
                <a:tc>
                  <a:txBody>
                    <a:bodyPr/>
                    <a:lstStyle/>
                    <a:p>
                      <a:pPr algn="r"/>
                      <a:r>
                        <a:rPr lang="en-US" sz="1200" dirty="0" smtClean="0">
                          <a:latin typeface="Verdana"/>
                          <a:cs typeface="Verdana"/>
                        </a:rPr>
                        <a:t>631 246</a:t>
                      </a:r>
                      <a:endParaRPr lang="en-US" sz="1200" dirty="0">
                        <a:latin typeface="Verdana"/>
                        <a:cs typeface="Verdana"/>
                      </a:endParaRPr>
                    </a:p>
                  </a:txBody>
                  <a:tcPr/>
                </a:tc>
              </a:tr>
              <a:tr h="296974">
                <a:tc>
                  <a:txBody>
                    <a:bodyPr/>
                    <a:lstStyle/>
                    <a:p>
                      <a:pPr algn="ctr"/>
                      <a:r>
                        <a:rPr lang="en-US" sz="1200" dirty="0" smtClean="0">
                          <a:latin typeface="Verdana"/>
                          <a:cs typeface="Verdana"/>
                        </a:rPr>
                        <a:t>2</a:t>
                      </a:r>
                      <a:endParaRPr lang="en-US" sz="1200" dirty="0">
                        <a:latin typeface="Verdana"/>
                        <a:cs typeface="Verdana"/>
                      </a:endParaRPr>
                    </a:p>
                  </a:txBody>
                  <a:tcPr/>
                </a:tc>
                <a:tc>
                  <a:txBody>
                    <a:bodyPr/>
                    <a:lstStyle/>
                    <a:p>
                      <a:pPr algn="r"/>
                      <a:r>
                        <a:rPr lang="en-US" sz="1200" dirty="0" smtClean="0">
                          <a:latin typeface="Verdana"/>
                          <a:cs typeface="Verdana"/>
                        </a:rPr>
                        <a:t>510 602</a:t>
                      </a:r>
                      <a:endParaRPr lang="en-US" sz="1200" dirty="0">
                        <a:latin typeface="Verdana"/>
                        <a:cs typeface="Verdana"/>
                      </a:endParaRPr>
                    </a:p>
                  </a:txBody>
                  <a:tcPr/>
                </a:tc>
                <a:tc>
                  <a:txBody>
                    <a:bodyPr/>
                    <a:lstStyle/>
                    <a:p>
                      <a:pPr algn="r"/>
                      <a:r>
                        <a:rPr lang="en-US" sz="1200" dirty="0" smtClean="0">
                          <a:latin typeface="Verdana"/>
                          <a:cs typeface="Verdana"/>
                        </a:rPr>
                        <a:t>1 241 115</a:t>
                      </a:r>
                      <a:endParaRPr lang="en-US" sz="1200" dirty="0">
                        <a:latin typeface="Verdana"/>
                        <a:cs typeface="Verdana"/>
                      </a:endParaRPr>
                    </a:p>
                  </a:txBody>
                  <a:tcPr/>
                </a:tc>
              </a:tr>
              <a:tr h="296974">
                <a:tc>
                  <a:txBody>
                    <a:bodyPr/>
                    <a:lstStyle/>
                    <a:p>
                      <a:pPr algn="ctr"/>
                      <a:r>
                        <a:rPr lang="en-US" sz="1200" dirty="0" smtClean="0">
                          <a:latin typeface="Verdana"/>
                          <a:cs typeface="Verdana"/>
                        </a:rPr>
                        <a:t>1</a:t>
                      </a:r>
                      <a:endParaRPr lang="en-US" sz="1200" dirty="0">
                        <a:latin typeface="Verdana"/>
                        <a:cs typeface="Verdana"/>
                      </a:endParaRPr>
                    </a:p>
                  </a:txBody>
                  <a:tcPr/>
                </a:tc>
                <a:tc>
                  <a:txBody>
                    <a:bodyPr/>
                    <a:lstStyle/>
                    <a:p>
                      <a:pPr algn="r"/>
                      <a:r>
                        <a:rPr lang="en-US" sz="1200" dirty="0" smtClean="0">
                          <a:latin typeface="Verdana"/>
                          <a:cs typeface="Verdana"/>
                        </a:rPr>
                        <a:t>9 138 773</a:t>
                      </a:r>
                      <a:endParaRPr lang="en-US" sz="1200" dirty="0">
                        <a:latin typeface="Verdana"/>
                        <a:cs typeface="Verdana"/>
                      </a:endParaRPr>
                    </a:p>
                  </a:txBody>
                  <a:tcPr/>
                </a:tc>
                <a:tc>
                  <a:txBody>
                    <a:bodyPr/>
                    <a:lstStyle/>
                    <a:p>
                      <a:pPr algn="r"/>
                      <a:r>
                        <a:rPr lang="en-US" sz="1200" dirty="0" smtClean="0">
                          <a:latin typeface="Verdana"/>
                          <a:cs typeface="Verdana"/>
                        </a:rPr>
                        <a:t>10 097 419</a:t>
                      </a:r>
                      <a:endParaRPr lang="en-US" sz="1200" dirty="0">
                        <a:latin typeface="Verdana"/>
                        <a:cs typeface="Verdana"/>
                      </a:endParaRPr>
                    </a:p>
                  </a:txBody>
                  <a:tcPr/>
                </a:tc>
              </a:tr>
            </a:tbl>
          </a:graphicData>
        </a:graphic>
      </p:graphicFrame>
      <p:sp>
        <p:nvSpPr>
          <p:cNvPr id="12" name="TextBox 11"/>
          <p:cNvSpPr txBox="1"/>
          <p:nvPr/>
        </p:nvSpPr>
        <p:spPr>
          <a:xfrm>
            <a:off x="457200" y="4709636"/>
            <a:ext cx="3251199" cy="338554"/>
          </a:xfrm>
          <a:prstGeom prst="rect">
            <a:avLst/>
          </a:prstGeom>
          <a:noFill/>
        </p:spPr>
        <p:txBody>
          <a:bodyPr wrap="square" rtlCol="0">
            <a:spAutoFit/>
          </a:bodyPr>
          <a:lstStyle/>
          <a:p>
            <a:pPr algn="ctr"/>
            <a:r>
              <a:rPr lang="en-US" sz="1600" dirty="0" err="1" smtClean="0"/>
              <a:t>Undecryptable</a:t>
            </a:r>
            <a:r>
              <a:rPr lang="en-US" sz="1600" dirty="0" smtClean="0"/>
              <a:t> @ </a:t>
            </a:r>
            <a:r>
              <a:rPr lang="en-US" sz="1600" dirty="0" err="1" smtClean="0"/>
              <a:t>k</a:t>
            </a:r>
            <a:r>
              <a:rPr lang="en-US" sz="1600" dirty="0" smtClean="0"/>
              <a:t> = 5</a:t>
            </a:r>
            <a:endParaRPr lang="en-US" sz="1600" dirty="0"/>
          </a:p>
        </p:txBody>
      </p:sp>
      <p:graphicFrame>
        <p:nvGraphicFramePr>
          <p:cNvPr id="13" name="Table 12"/>
          <p:cNvGraphicFramePr>
            <a:graphicFrameLocks noGrp="1"/>
          </p:cNvGraphicFramePr>
          <p:nvPr/>
        </p:nvGraphicFramePr>
        <p:xfrm>
          <a:off x="4991099" y="5048190"/>
          <a:ext cx="3340101" cy="1639073"/>
        </p:xfrm>
        <a:graphic>
          <a:graphicData uri="http://schemas.openxmlformats.org/drawingml/2006/table">
            <a:tbl>
              <a:tblPr firstRow="1" bandRow="1">
                <a:tableStyleId>{F5AB1C69-6EDB-4FF4-983F-18BD219EF322}</a:tableStyleId>
              </a:tblPr>
              <a:tblGrid>
                <a:gridCol w="800101"/>
                <a:gridCol w="1244600"/>
                <a:gridCol w="1295400"/>
              </a:tblGrid>
              <a:tr h="482081">
                <a:tc>
                  <a:txBody>
                    <a:bodyPr/>
                    <a:lstStyle/>
                    <a:p>
                      <a:pPr algn="ctr"/>
                      <a:r>
                        <a:rPr lang="en-US" sz="1200" dirty="0" smtClean="0">
                          <a:latin typeface="Verdana"/>
                          <a:cs typeface="Verdana"/>
                        </a:rPr>
                        <a:t>Users</a:t>
                      </a:r>
                    </a:p>
                    <a:p>
                      <a:pPr algn="ctr"/>
                      <a:r>
                        <a:rPr lang="en-US" sz="1200" dirty="0" smtClean="0">
                          <a:latin typeface="Verdana"/>
                          <a:cs typeface="Verdana"/>
                        </a:rPr>
                        <a:t>(</a:t>
                      </a:r>
                      <a:r>
                        <a:rPr lang="en-US" sz="1200" dirty="0" err="1" smtClean="0">
                          <a:latin typeface="Verdana"/>
                          <a:cs typeface="Verdana"/>
                        </a:rPr>
                        <a:t>k</a:t>
                      </a:r>
                      <a:r>
                        <a:rPr lang="en-US" sz="1200" dirty="0" smtClean="0">
                          <a:latin typeface="Verdana"/>
                          <a:cs typeface="Verdana"/>
                        </a:rPr>
                        <a:t>)</a:t>
                      </a:r>
                      <a:endParaRPr lang="en-US" sz="1200" dirty="0">
                        <a:latin typeface="Verdana"/>
                        <a:cs typeface="Verdana"/>
                      </a:endParaRPr>
                    </a:p>
                  </a:txBody>
                  <a:tcPr anchor="ctr"/>
                </a:tc>
                <a:tc>
                  <a:txBody>
                    <a:bodyPr/>
                    <a:lstStyle/>
                    <a:p>
                      <a:pPr algn="ctr"/>
                      <a:r>
                        <a:rPr lang="en-US" sz="1200" dirty="0" smtClean="0">
                          <a:latin typeface="Verdana"/>
                          <a:cs typeface="Verdana"/>
                        </a:rPr>
                        <a:t>Distinct</a:t>
                      </a:r>
                      <a:r>
                        <a:rPr lang="en-US" sz="1200" baseline="0" dirty="0" smtClean="0">
                          <a:latin typeface="Verdana"/>
                          <a:cs typeface="Verdana"/>
                        </a:rPr>
                        <a:t> Query Pairs</a:t>
                      </a:r>
                      <a:endParaRPr lang="en-US" sz="1200" dirty="0">
                        <a:latin typeface="Verdana"/>
                        <a:cs typeface="Verdana"/>
                      </a:endParaRPr>
                    </a:p>
                  </a:txBody>
                  <a:tcPr anchor="ctr"/>
                </a:tc>
                <a:tc>
                  <a:txBody>
                    <a:bodyPr/>
                    <a:lstStyle/>
                    <a:p>
                      <a:pPr algn="ctr"/>
                      <a:r>
                        <a:rPr lang="en-US" sz="1200" dirty="0" smtClean="0">
                          <a:latin typeface="Verdana"/>
                          <a:cs typeface="Verdana"/>
                        </a:rPr>
                        <a:t>Total Query</a:t>
                      </a:r>
                      <a:r>
                        <a:rPr lang="en-US" sz="1200" baseline="0" dirty="0" smtClean="0">
                          <a:latin typeface="Verdana"/>
                          <a:cs typeface="Verdana"/>
                        </a:rPr>
                        <a:t> Pairs</a:t>
                      </a:r>
                      <a:endParaRPr lang="en-US" sz="1200" dirty="0">
                        <a:latin typeface="Verdana"/>
                        <a:cs typeface="Verdana"/>
                      </a:endParaRPr>
                    </a:p>
                  </a:txBody>
                  <a:tcPr anchor="ctr"/>
                </a:tc>
              </a:tr>
              <a:tr h="289248">
                <a:tc>
                  <a:txBody>
                    <a:bodyPr/>
                    <a:lstStyle/>
                    <a:p>
                      <a:pPr algn="ctr"/>
                      <a:r>
                        <a:rPr lang="en-US" sz="1200" dirty="0" smtClean="0">
                          <a:latin typeface="Verdana"/>
                          <a:cs typeface="Verdana"/>
                        </a:rPr>
                        <a:t>4</a:t>
                      </a:r>
                      <a:endParaRPr lang="en-US" sz="1200" dirty="0">
                        <a:latin typeface="Verdana"/>
                        <a:cs typeface="Verdana"/>
                      </a:endParaRPr>
                    </a:p>
                  </a:txBody>
                  <a:tcPr/>
                </a:tc>
                <a:tc>
                  <a:txBody>
                    <a:bodyPr/>
                    <a:lstStyle/>
                    <a:p>
                      <a:pPr algn="r"/>
                      <a:r>
                        <a:rPr lang="en-US" sz="1200" dirty="0" smtClean="0">
                          <a:latin typeface="Verdana"/>
                          <a:cs typeface="Verdana"/>
                        </a:rPr>
                        <a:t>21 228</a:t>
                      </a:r>
                      <a:endParaRPr lang="en-US" sz="1200" dirty="0">
                        <a:latin typeface="Verdana"/>
                        <a:cs typeface="Verdana"/>
                      </a:endParaRPr>
                    </a:p>
                  </a:txBody>
                  <a:tcPr/>
                </a:tc>
                <a:tc>
                  <a:txBody>
                    <a:bodyPr/>
                    <a:lstStyle/>
                    <a:p>
                      <a:pPr algn="r"/>
                      <a:r>
                        <a:rPr lang="en-US" sz="1200" dirty="0" smtClean="0">
                          <a:latin typeface="Verdana"/>
                          <a:cs typeface="Verdana"/>
                        </a:rPr>
                        <a:t>95 469</a:t>
                      </a:r>
                      <a:endParaRPr lang="en-US" sz="1200" dirty="0">
                        <a:latin typeface="Verdana"/>
                        <a:cs typeface="Verdana"/>
                      </a:endParaRPr>
                    </a:p>
                  </a:txBody>
                  <a:tcPr/>
                </a:tc>
              </a:tr>
              <a:tr h="289248">
                <a:tc>
                  <a:txBody>
                    <a:bodyPr/>
                    <a:lstStyle/>
                    <a:p>
                      <a:pPr algn="ctr"/>
                      <a:r>
                        <a:rPr lang="en-US" sz="1200" dirty="0" smtClean="0">
                          <a:latin typeface="Verdana"/>
                          <a:cs typeface="Verdana"/>
                        </a:rPr>
                        <a:t>3</a:t>
                      </a:r>
                      <a:endParaRPr lang="en-US" sz="1200" dirty="0">
                        <a:latin typeface="Verdana"/>
                        <a:cs typeface="Verdana"/>
                      </a:endParaRPr>
                    </a:p>
                  </a:txBody>
                  <a:tcPr/>
                </a:tc>
                <a:tc>
                  <a:txBody>
                    <a:bodyPr/>
                    <a:lstStyle/>
                    <a:p>
                      <a:pPr algn="r"/>
                      <a:r>
                        <a:rPr lang="en-US" sz="1200" dirty="0" smtClean="0">
                          <a:latin typeface="Verdana"/>
                          <a:cs typeface="Verdana"/>
                        </a:rPr>
                        <a:t>48 380</a:t>
                      </a:r>
                      <a:endParaRPr lang="en-US" sz="1200" dirty="0">
                        <a:latin typeface="Verdana"/>
                        <a:cs typeface="Verdana"/>
                      </a:endParaRPr>
                    </a:p>
                  </a:txBody>
                  <a:tcPr/>
                </a:tc>
                <a:tc>
                  <a:txBody>
                    <a:bodyPr/>
                    <a:lstStyle/>
                    <a:p>
                      <a:pPr algn="r"/>
                      <a:r>
                        <a:rPr lang="en-US" sz="1200" dirty="0" smtClean="0">
                          <a:latin typeface="Verdana"/>
                          <a:cs typeface="Verdana"/>
                        </a:rPr>
                        <a:t>163 696</a:t>
                      </a:r>
                      <a:endParaRPr lang="en-US" sz="1200" dirty="0">
                        <a:latin typeface="Verdana"/>
                        <a:cs typeface="Verdana"/>
                      </a:endParaRPr>
                    </a:p>
                  </a:txBody>
                  <a:tcPr/>
                </a:tc>
              </a:tr>
              <a:tr h="289248">
                <a:tc>
                  <a:txBody>
                    <a:bodyPr/>
                    <a:lstStyle/>
                    <a:p>
                      <a:pPr algn="ctr"/>
                      <a:r>
                        <a:rPr lang="en-US" sz="1200" dirty="0" smtClean="0">
                          <a:latin typeface="Verdana"/>
                          <a:cs typeface="Verdana"/>
                        </a:rPr>
                        <a:t>2</a:t>
                      </a:r>
                      <a:endParaRPr lang="en-US" sz="1200" dirty="0">
                        <a:latin typeface="Verdana"/>
                        <a:cs typeface="Verdana"/>
                      </a:endParaRPr>
                    </a:p>
                  </a:txBody>
                  <a:tcPr/>
                </a:tc>
                <a:tc>
                  <a:txBody>
                    <a:bodyPr/>
                    <a:lstStyle/>
                    <a:p>
                      <a:pPr algn="r"/>
                      <a:r>
                        <a:rPr lang="en-US" sz="1200" dirty="0" smtClean="0">
                          <a:latin typeface="Verdana"/>
                          <a:cs typeface="Verdana"/>
                        </a:rPr>
                        <a:t>186 721</a:t>
                      </a:r>
                      <a:endParaRPr lang="en-US" sz="1200" dirty="0">
                        <a:latin typeface="Verdana"/>
                        <a:cs typeface="Verdana"/>
                      </a:endParaRPr>
                    </a:p>
                  </a:txBody>
                  <a:tcPr/>
                </a:tc>
                <a:tc>
                  <a:txBody>
                    <a:bodyPr/>
                    <a:lstStyle/>
                    <a:p>
                      <a:pPr algn="r"/>
                      <a:r>
                        <a:rPr lang="en-US" sz="1200" dirty="0" smtClean="0">
                          <a:latin typeface="Verdana"/>
                          <a:cs typeface="Verdana"/>
                        </a:rPr>
                        <a:t>425 921</a:t>
                      </a:r>
                      <a:endParaRPr lang="en-US" sz="1200" dirty="0">
                        <a:latin typeface="Verdana"/>
                        <a:cs typeface="Verdana"/>
                      </a:endParaRPr>
                    </a:p>
                  </a:txBody>
                  <a:tcPr/>
                </a:tc>
              </a:tr>
              <a:tr h="289248">
                <a:tc>
                  <a:txBody>
                    <a:bodyPr/>
                    <a:lstStyle/>
                    <a:p>
                      <a:pPr algn="ctr"/>
                      <a:r>
                        <a:rPr lang="en-US" sz="1200" dirty="0" smtClean="0">
                          <a:latin typeface="Verdana"/>
                          <a:cs typeface="Verdana"/>
                        </a:rPr>
                        <a:t>1</a:t>
                      </a:r>
                      <a:endParaRPr lang="en-US" sz="1200" dirty="0">
                        <a:latin typeface="Verdana"/>
                        <a:cs typeface="Verdana"/>
                      </a:endParaRPr>
                    </a:p>
                  </a:txBody>
                  <a:tcPr/>
                </a:tc>
                <a:tc>
                  <a:txBody>
                    <a:bodyPr/>
                    <a:lstStyle/>
                    <a:p>
                      <a:pPr algn="r"/>
                      <a:r>
                        <a:rPr lang="en-US" sz="1200" dirty="0" smtClean="0">
                          <a:latin typeface="Verdana"/>
                          <a:cs typeface="Verdana"/>
                        </a:rPr>
                        <a:t>18 380 942</a:t>
                      </a:r>
                      <a:endParaRPr lang="en-US" sz="1200" dirty="0">
                        <a:latin typeface="Verdana"/>
                        <a:cs typeface="Verdana"/>
                      </a:endParaRPr>
                    </a:p>
                  </a:txBody>
                  <a:tcPr/>
                </a:tc>
                <a:tc>
                  <a:txBody>
                    <a:bodyPr/>
                    <a:lstStyle/>
                    <a:p>
                      <a:pPr algn="r"/>
                      <a:r>
                        <a:rPr lang="en-US" sz="1200" dirty="0" smtClean="0">
                          <a:latin typeface="Verdana"/>
                          <a:cs typeface="Verdana"/>
                        </a:rPr>
                        <a:t>18 877 722</a:t>
                      </a:r>
                      <a:endParaRPr lang="en-US" sz="1200" dirty="0">
                        <a:latin typeface="Verdana"/>
                        <a:cs typeface="Verdana"/>
                      </a:endParaRPr>
                    </a:p>
                  </a:txBody>
                  <a:tcPr/>
                </a:tc>
              </a:tr>
            </a:tbl>
          </a:graphicData>
        </a:graphic>
      </p:graphicFrame>
      <p:sp>
        <p:nvSpPr>
          <p:cNvPr id="14" name="TextBox 13"/>
          <p:cNvSpPr txBox="1"/>
          <p:nvPr/>
        </p:nvSpPr>
        <p:spPr>
          <a:xfrm>
            <a:off x="4991099" y="4709636"/>
            <a:ext cx="3340101" cy="338554"/>
          </a:xfrm>
          <a:prstGeom prst="rect">
            <a:avLst/>
          </a:prstGeom>
          <a:noFill/>
        </p:spPr>
        <p:txBody>
          <a:bodyPr wrap="square" rtlCol="0">
            <a:spAutoFit/>
          </a:bodyPr>
          <a:lstStyle/>
          <a:p>
            <a:pPr algn="ctr"/>
            <a:r>
              <a:rPr lang="en-US" sz="1600" dirty="0" err="1" smtClean="0"/>
              <a:t>Undecryptable</a:t>
            </a:r>
            <a:r>
              <a:rPr lang="en-US" sz="1600" dirty="0" smtClean="0"/>
              <a:t> @ </a:t>
            </a:r>
            <a:r>
              <a:rPr lang="en-US" sz="1600" dirty="0" err="1" smtClean="0"/>
              <a:t>k</a:t>
            </a:r>
            <a:r>
              <a:rPr lang="en-US" sz="1600" dirty="0" smtClean="0"/>
              <a:t> = 5</a:t>
            </a:r>
            <a:endParaRPr lang="en-US" sz="1600" dirty="0"/>
          </a:p>
        </p:txBody>
      </p:sp>
      <p:graphicFrame>
        <p:nvGraphicFramePr>
          <p:cNvPr id="17" name="Table 16"/>
          <p:cNvGraphicFramePr>
            <a:graphicFrameLocks noGrp="1"/>
          </p:cNvGraphicFramePr>
          <p:nvPr/>
        </p:nvGraphicFramePr>
        <p:xfrm>
          <a:off x="825501" y="3896048"/>
          <a:ext cx="2336799" cy="754174"/>
        </p:xfrm>
        <a:graphic>
          <a:graphicData uri="http://schemas.openxmlformats.org/drawingml/2006/table">
            <a:tbl>
              <a:tblPr firstRow="1" bandRow="1">
                <a:tableStyleId>{5C22544A-7EE6-4342-B048-85BDC9FD1C3A}</a:tableStyleId>
              </a:tblPr>
              <a:tblGrid>
                <a:gridCol w="1253066"/>
                <a:gridCol w="1083733"/>
              </a:tblGrid>
              <a:tr h="296974">
                <a:tc>
                  <a:txBody>
                    <a:bodyPr/>
                    <a:lstStyle/>
                    <a:p>
                      <a:pPr algn="ctr"/>
                      <a:r>
                        <a:rPr lang="en-US" sz="1200" dirty="0" smtClean="0">
                          <a:latin typeface="Verdana"/>
                          <a:cs typeface="Verdana"/>
                        </a:rPr>
                        <a:t>Distinct</a:t>
                      </a:r>
                      <a:r>
                        <a:rPr lang="en-US" sz="1200" baseline="0" dirty="0" smtClean="0">
                          <a:latin typeface="Verdana"/>
                          <a:cs typeface="Verdana"/>
                        </a:rPr>
                        <a:t> Queries</a:t>
                      </a:r>
                      <a:endParaRPr lang="en-US" sz="1200" dirty="0">
                        <a:latin typeface="Verdana"/>
                        <a:cs typeface="Verdana"/>
                      </a:endParaRPr>
                    </a:p>
                  </a:txBody>
                  <a:tcPr anchor="ctr"/>
                </a:tc>
                <a:tc>
                  <a:txBody>
                    <a:bodyPr/>
                    <a:lstStyle/>
                    <a:p>
                      <a:pPr algn="ctr"/>
                      <a:r>
                        <a:rPr lang="en-US" sz="1200" dirty="0" smtClean="0">
                          <a:latin typeface="Verdana"/>
                          <a:cs typeface="Verdana"/>
                        </a:rPr>
                        <a:t>Total Queries</a:t>
                      </a:r>
                      <a:endParaRPr lang="en-US" sz="1200" dirty="0">
                        <a:latin typeface="Verdana"/>
                        <a:cs typeface="Verdana"/>
                      </a:endParaRPr>
                    </a:p>
                  </a:txBody>
                  <a:tcPr anchor="ctr"/>
                </a:tc>
              </a:tr>
              <a:tr h="296974">
                <a:tc>
                  <a:txBody>
                    <a:bodyPr/>
                    <a:lstStyle/>
                    <a:p>
                      <a:pPr algn="r"/>
                      <a:r>
                        <a:rPr lang="en-US" sz="1200" dirty="0" smtClean="0">
                          <a:latin typeface="Verdana"/>
                          <a:cs typeface="Verdana"/>
                        </a:rPr>
                        <a:t>248 030</a:t>
                      </a:r>
                      <a:endParaRPr lang="en-US" sz="1200" dirty="0">
                        <a:latin typeface="Verdana"/>
                        <a:cs typeface="Verdana"/>
                      </a:endParaRPr>
                    </a:p>
                  </a:txBody>
                  <a:tcPr/>
                </a:tc>
                <a:tc>
                  <a:txBody>
                    <a:bodyPr/>
                    <a:lstStyle/>
                    <a:p>
                      <a:pPr algn="r"/>
                      <a:r>
                        <a:rPr lang="en-US" sz="1200" dirty="0" smtClean="0">
                          <a:latin typeface="Verdana"/>
                          <a:cs typeface="Verdana"/>
                        </a:rPr>
                        <a:t>8 620 013</a:t>
                      </a:r>
                      <a:endParaRPr lang="en-US" sz="1200" dirty="0">
                        <a:latin typeface="Verdana"/>
                        <a:cs typeface="Verdana"/>
                      </a:endParaRPr>
                    </a:p>
                  </a:txBody>
                  <a:tcPr/>
                </a:tc>
              </a:tr>
            </a:tbl>
          </a:graphicData>
        </a:graphic>
      </p:graphicFrame>
      <p:sp>
        <p:nvSpPr>
          <p:cNvPr id="18" name="TextBox 17"/>
          <p:cNvSpPr txBox="1"/>
          <p:nvPr/>
        </p:nvSpPr>
        <p:spPr>
          <a:xfrm>
            <a:off x="457200" y="3526716"/>
            <a:ext cx="3251199" cy="338554"/>
          </a:xfrm>
          <a:prstGeom prst="rect">
            <a:avLst/>
          </a:prstGeom>
          <a:noFill/>
        </p:spPr>
        <p:txBody>
          <a:bodyPr wrap="square" rtlCol="0">
            <a:spAutoFit/>
          </a:bodyPr>
          <a:lstStyle/>
          <a:p>
            <a:pPr algn="ctr"/>
            <a:r>
              <a:rPr lang="en-US" sz="1600" dirty="0" err="1" smtClean="0"/>
              <a:t>Decryptable</a:t>
            </a:r>
            <a:r>
              <a:rPr lang="en-US" sz="1600" dirty="0" smtClean="0"/>
              <a:t> @ </a:t>
            </a:r>
            <a:r>
              <a:rPr lang="en-US" sz="1600" dirty="0" err="1" smtClean="0"/>
              <a:t>k</a:t>
            </a:r>
            <a:r>
              <a:rPr lang="en-US" sz="1600" dirty="0" smtClean="0"/>
              <a:t> = 5</a:t>
            </a:r>
            <a:endParaRPr lang="en-US" sz="1600" dirty="0"/>
          </a:p>
        </p:txBody>
      </p:sp>
      <p:graphicFrame>
        <p:nvGraphicFramePr>
          <p:cNvPr id="19" name="Table 18"/>
          <p:cNvGraphicFramePr>
            <a:graphicFrameLocks noGrp="1"/>
          </p:cNvGraphicFramePr>
          <p:nvPr/>
        </p:nvGraphicFramePr>
        <p:xfrm>
          <a:off x="5270500" y="3896048"/>
          <a:ext cx="2654300" cy="754174"/>
        </p:xfrm>
        <a:graphic>
          <a:graphicData uri="http://schemas.openxmlformats.org/drawingml/2006/table">
            <a:tbl>
              <a:tblPr firstRow="1" bandRow="1">
                <a:tableStyleId>{F5AB1C69-6EDB-4FF4-983F-18BD219EF322}</a:tableStyleId>
              </a:tblPr>
              <a:tblGrid>
                <a:gridCol w="1423320"/>
                <a:gridCol w="1230980"/>
              </a:tblGrid>
              <a:tr h="296974">
                <a:tc>
                  <a:txBody>
                    <a:bodyPr/>
                    <a:lstStyle/>
                    <a:p>
                      <a:pPr algn="ctr"/>
                      <a:r>
                        <a:rPr lang="en-US" sz="1200" dirty="0" smtClean="0">
                          <a:latin typeface="Verdana"/>
                          <a:cs typeface="Verdana"/>
                        </a:rPr>
                        <a:t>Distinct</a:t>
                      </a:r>
                      <a:r>
                        <a:rPr lang="en-US" sz="1200" baseline="0" dirty="0" smtClean="0">
                          <a:latin typeface="Verdana"/>
                          <a:cs typeface="Verdana"/>
                        </a:rPr>
                        <a:t> Query Pairs</a:t>
                      </a:r>
                      <a:endParaRPr lang="en-US" sz="1200" dirty="0">
                        <a:latin typeface="Verdana"/>
                        <a:cs typeface="Verdana"/>
                      </a:endParaRPr>
                    </a:p>
                  </a:txBody>
                  <a:tcPr anchor="ctr"/>
                </a:tc>
                <a:tc>
                  <a:txBody>
                    <a:bodyPr/>
                    <a:lstStyle/>
                    <a:p>
                      <a:pPr algn="ctr"/>
                      <a:r>
                        <a:rPr lang="en-US" sz="1200" dirty="0" smtClean="0">
                          <a:latin typeface="Verdana"/>
                          <a:cs typeface="Verdana"/>
                        </a:rPr>
                        <a:t>Total Query Pairs</a:t>
                      </a:r>
                      <a:endParaRPr lang="en-US" sz="1200" dirty="0">
                        <a:latin typeface="Verdana"/>
                        <a:cs typeface="Verdana"/>
                      </a:endParaRPr>
                    </a:p>
                  </a:txBody>
                  <a:tcPr anchor="ctr"/>
                </a:tc>
              </a:tr>
              <a:tr h="296974">
                <a:tc>
                  <a:txBody>
                    <a:bodyPr/>
                    <a:lstStyle/>
                    <a:p>
                      <a:pPr algn="r"/>
                      <a:r>
                        <a:rPr lang="en-US" sz="1200" dirty="0" smtClean="0">
                          <a:latin typeface="Verdana"/>
                          <a:cs typeface="Verdana"/>
                        </a:rPr>
                        <a:t>46 267</a:t>
                      </a:r>
                      <a:endParaRPr lang="en-US" sz="1200" dirty="0">
                        <a:latin typeface="Verdana"/>
                        <a:cs typeface="Verdana"/>
                      </a:endParaRPr>
                    </a:p>
                  </a:txBody>
                  <a:tcPr/>
                </a:tc>
                <a:tc>
                  <a:txBody>
                    <a:bodyPr/>
                    <a:lstStyle/>
                    <a:p>
                      <a:pPr algn="r"/>
                      <a:r>
                        <a:rPr lang="en-US" sz="1200" dirty="0" smtClean="0">
                          <a:latin typeface="Verdana"/>
                          <a:cs typeface="Verdana"/>
                        </a:rPr>
                        <a:t>792 864</a:t>
                      </a:r>
                      <a:endParaRPr lang="en-US" sz="1200" dirty="0">
                        <a:latin typeface="Verdana"/>
                        <a:cs typeface="Verdana"/>
                      </a:endParaRPr>
                    </a:p>
                  </a:txBody>
                  <a:tcPr/>
                </a:tc>
              </a:tr>
            </a:tbl>
          </a:graphicData>
        </a:graphic>
      </p:graphicFrame>
      <p:sp>
        <p:nvSpPr>
          <p:cNvPr id="20" name="TextBox 19"/>
          <p:cNvSpPr txBox="1"/>
          <p:nvPr/>
        </p:nvSpPr>
        <p:spPr>
          <a:xfrm>
            <a:off x="4991099" y="3526716"/>
            <a:ext cx="3251199" cy="338554"/>
          </a:xfrm>
          <a:prstGeom prst="rect">
            <a:avLst/>
          </a:prstGeom>
          <a:noFill/>
        </p:spPr>
        <p:txBody>
          <a:bodyPr wrap="square" rtlCol="0">
            <a:spAutoFit/>
          </a:bodyPr>
          <a:lstStyle/>
          <a:p>
            <a:pPr algn="ctr"/>
            <a:r>
              <a:rPr lang="en-US" sz="1600" dirty="0" err="1" smtClean="0"/>
              <a:t>Decryptable</a:t>
            </a:r>
            <a:r>
              <a:rPr lang="en-US" sz="1600" dirty="0" smtClean="0"/>
              <a:t> @ </a:t>
            </a:r>
            <a:r>
              <a:rPr lang="en-US" sz="1600" dirty="0" err="1" smtClean="0"/>
              <a:t>k</a:t>
            </a:r>
            <a:r>
              <a:rPr lang="en-US" sz="1600" dirty="0" smtClean="0"/>
              <a:t> = 5</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2" grpId="0"/>
      <p:bldP spid="14" grpId="0"/>
      <p:bldP spid="18" grpId="0"/>
      <p:bldP spid="20" grpId="0"/>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162"/>
            <a:ext cx="8229600" cy="1143000"/>
          </a:xfrm>
        </p:spPr>
        <p:txBody>
          <a:bodyPr/>
          <a:lstStyle/>
          <a:p>
            <a:r>
              <a:rPr lang="en-US" dirty="0" smtClean="0">
                <a:solidFill>
                  <a:schemeClr val="accent6"/>
                </a:solidFill>
              </a:rPr>
              <a:t>CrowdLog </a:t>
            </a:r>
            <a:r>
              <a:rPr lang="en-US" dirty="0" smtClean="0">
                <a:solidFill>
                  <a:srgbClr val="595959"/>
                </a:solidFill>
              </a:rPr>
              <a:t>examples on AOL</a:t>
            </a:r>
            <a:endParaRPr lang="en-US" dirty="0">
              <a:solidFill>
                <a:srgbClr val="595959"/>
              </a:solidFill>
            </a:endParaRPr>
          </a:p>
        </p:txBody>
      </p:sp>
      <p:graphicFrame>
        <p:nvGraphicFramePr>
          <p:cNvPr id="5" name="Table 4"/>
          <p:cNvGraphicFramePr>
            <a:graphicFrameLocks noGrp="1"/>
          </p:cNvGraphicFramePr>
          <p:nvPr/>
        </p:nvGraphicFramePr>
        <p:xfrm>
          <a:off x="1536701" y="1272104"/>
          <a:ext cx="6108699" cy="1821616"/>
        </p:xfrm>
        <a:graphic>
          <a:graphicData uri="http://schemas.openxmlformats.org/drawingml/2006/table">
            <a:tbl>
              <a:tblPr firstRow="1" bandRow="1">
                <a:tableStyleId>{21E4AEA4-8DFA-4A89-87EB-49C32662AFE0}</a:tableStyleId>
              </a:tblPr>
              <a:tblGrid>
                <a:gridCol w="1543249"/>
                <a:gridCol w="2668539"/>
                <a:gridCol w="964532"/>
                <a:gridCol w="932379"/>
              </a:tblGrid>
              <a:tr h="309562">
                <a:tc>
                  <a:txBody>
                    <a:bodyPr/>
                    <a:lstStyle/>
                    <a:p>
                      <a:pPr algn="l" fontAlgn="b"/>
                      <a:r>
                        <a:rPr lang="en-US" sz="1200" u="none" strike="noStrike" dirty="0" smtClean="0">
                          <a:latin typeface="Verdana"/>
                          <a:cs typeface="Verdana"/>
                        </a:rPr>
                        <a:t>Query</a:t>
                      </a:r>
                      <a:endParaRPr lang="en-US" sz="1200" b="1" i="0" u="none" strike="noStrike" dirty="0">
                        <a:latin typeface="Verdana"/>
                        <a:cs typeface="Verdana"/>
                      </a:endParaRPr>
                    </a:p>
                  </a:txBody>
                  <a:tcPr marL="12700" marR="12700" marT="12700" marB="0" anchor="ctr"/>
                </a:tc>
                <a:tc>
                  <a:txBody>
                    <a:bodyPr/>
                    <a:lstStyle/>
                    <a:p>
                      <a:pPr algn="l" fontAlgn="b"/>
                      <a:r>
                        <a:rPr lang="en-US" sz="1200" u="none" strike="noStrike" smtClean="0">
                          <a:latin typeface="Verdana"/>
                          <a:cs typeface="Verdana"/>
                        </a:rPr>
                        <a:t>Clicked </a:t>
                      </a:r>
                      <a:r>
                        <a:rPr lang="en-US" sz="1200" u="none" strike="noStrike" dirty="0" smtClean="0">
                          <a:latin typeface="Verdana"/>
                          <a:cs typeface="Verdana"/>
                        </a:rPr>
                        <a:t>URL</a:t>
                      </a:r>
                      <a:endParaRPr lang="en-US" sz="1200" b="1" i="0" u="none" strike="noStrike" dirty="0">
                        <a:latin typeface="Verdana"/>
                        <a:cs typeface="Verdana"/>
                      </a:endParaRPr>
                    </a:p>
                  </a:txBody>
                  <a:tcPr marL="12700" marR="12700" marT="12700" marB="0" anchor="ctr"/>
                </a:tc>
                <a:tc>
                  <a:txBody>
                    <a:bodyPr/>
                    <a:lstStyle/>
                    <a:p>
                      <a:pPr algn="ctr" fontAlgn="b"/>
                      <a:r>
                        <a:rPr lang="en-US" sz="1200" u="none" strike="noStrike" dirty="0" smtClean="0">
                          <a:latin typeface="Verdana"/>
                          <a:cs typeface="Verdana"/>
                        </a:rPr>
                        <a:t>User</a:t>
                      </a:r>
                    </a:p>
                    <a:p>
                      <a:pPr algn="ctr" fontAlgn="b"/>
                      <a:r>
                        <a:rPr lang="en-US" sz="1200" u="none" strike="noStrike" dirty="0" smtClean="0">
                          <a:latin typeface="Verdana"/>
                          <a:cs typeface="Verdana"/>
                        </a:rPr>
                        <a:t>Count</a:t>
                      </a:r>
                      <a:endParaRPr lang="en-US" sz="1200" b="1" i="0" u="none" strike="noStrike" dirty="0">
                        <a:latin typeface="Verdana"/>
                        <a:cs typeface="Verdana"/>
                      </a:endParaRPr>
                    </a:p>
                  </a:txBody>
                  <a:tcPr marL="12700" marR="12700" marT="12700" marB="0" anchor="ctr"/>
                </a:tc>
                <a:tc>
                  <a:txBody>
                    <a:bodyPr/>
                    <a:lstStyle/>
                    <a:p>
                      <a:pPr algn="ctr" fontAlgn="b"/>
                      <a:r>
                        <a:rPr lang="en-US" sz="1200" u="none" strike="noStrike" dirty="0" smtClean="0">
                          <a:latin typeface="Verdana"/>
                          <a:cs typeface="Verdana"/>
                        </a:rPr>
                        <a:t>Query</a:t>
                      </a:r>
                    </a:p>
                    <a:p>
                      <a:pPr algn="ctr" fontAlgn="b"/>
                      <a:r>
                        <a:rPr lang="en-US" sz="1200" u="none" strike="noStrike" dirty="0" smtClean="0">
                          <a:latin typeface="Verdana"/>
                          <a:cs typeface="Verdana"/>
                        </a:rPr>
                        <a:t>Count</a:t>
                      </a:r>
                      <a:endParaRPr lang="en-US" sz="1200" b="1" i="0" u="none" strike="noStrike" dirty="0">
                        <a:latin typeface="Verdana"/>
                        <a:cs typeface="Verdana"/>
                      </a:endParaRPr>
                    </a:p>
                  </a:txBody>
                  <a:tcPr marL="12700" marR="12700" marT="12700" marB="0" anchor="ctr"/>
                </a:tc>
              </a:tr>
              <a:tr h="241736">
                <a:tc>
                  <a:txBody>
                    <a:bodyPr/>
                    <a:lstStyle/>
                    <a:p>
                      <a:pPr algn="l" fontAlgn="b"/>
                      <a:r>
                        <a:rPr lang="en-US" sz="1200" b="0" i="0" u="none" strike="noStrike" dirty="0">
                          <a:latin typeface="Verdana"/>
                        </a:rPr>
                        <a:t>dictionary</a:t>
                      </a:r>
                    </a:p>
                  </a:txBody>
                  <a:tcPr marL="12700" marR="12700" marT="12700" marB="0" anchor="b"/>
                </a:tc>
                <a:tc>
                  <a:txBody>
                    <a:bodyPr/>
                    <a:lstStyle/>
                    <a:p>
                      <a:pPr algn="l" fontAlgn="b"/>
                      <a:r>
                        <a:rPr lang="en-US" sz="1200" b="0" i="0" u="none" strike="noStrike">
                          <a:latin typeface="Verdana"/>
                        </a:rPr>
                        <a:t>http://dictionary.reference.com</a:t>
                      </a:r>
                    </a:p>
                  </a:txBody>
                  <a:tcPr marL="12700" marR="12700" marT="12700" marB="0" anchor="b"/>
                </a:tc>
                <a:tc>
                  <a:txBody>
                    <a:bodyPr/>
                    <a:lstStyle/>
                    <a:p>
                      <a:pPr algn="r" fontAlgn="b"/>
                      <a:r>
                        <a:rPr lang="en-US" sz="1200" b="0" i="0" u="none" strike="noStrike">
                          <a:latin typeface="Verdana"/>
                        </a:rPr>
                        <a:t>4316</a:t>
                      </a:r>
                    </a:p>
                  </a:txBody>
                  <a:tcPr marL="12700" marR="12700" marT="12700" marB="0" anchor="b"/>
                </a:tc>
                <a:tc>
                  <a:txBody>
                    <a:bodyPr/>
                    <a:lstStyle/>
                    <a:p>
                      <a:pPr algn="r" fontAlgn="b"/>
                      <a:r>
                        <a:rPr lang="en-US" sz="1200" b="0" i="0" u="none" strike="noStrike">
                          <a:latin typeface="Verdana"/>
                        </a:rPr>
                        <a:t>5629</a:t>
                      </a:r>
                    </a:p>
                  </a:txBody>
                  <a:tcPr marL="12700" marR="12700" marT="12700" marB="0" anchor="b"/>
                </a:tc>
              </a:tr>
              <a:tr h="228600">
                <a:tc>
                  <a:txBody>
                    <a:bodyPr/>
                    <a:lstStyle/>
                    <a:p>
                      <a:pPr algn="l" fontAlgn="b"/>
                      <a:r>
                        <a:rPr lang="en-US" sz="1200" b="0" i="0" u="none" strike="noStrike">
                          <a:latin typeface="Verdana"/>
                        </a:rPr>
                        <a:t>lyrics</a:t>
                      </a:r>
                    </a:p>
                  </a:txBody>
                  <a:tcPr marL="12700" marR="12700" marT="12700" marB="0" anchor="b"/>
                </a:tc>
                <a:tc>
                  <a:txBody>
                    <a:bodyPr/>
                    <a:lstStyle/>
                    <a:p>
                      <a:pPr algn="l" fontAlgn="b"/>
                      <a:r>
                        <a:rPr lang="en-US" sz="1200" b="0" i="0" u="none" strike="noStrike">
                          <a:latin typeface="Verdana"/>
                        </a:rPr>
                        <a:t>http://www.azlyrics.com</a:t>
                      </a:r>
                    </a:p>
                  </a:txBody>
                  <a:tcPr marL="12700" marR="12700" marT="12700" marB="0" anchor="b"/>
                </a:tc>
                <a:tc>
                  <a:txBody>
                    <a:bodyPr/>
                    <a:lstStyle/>
                    <a:p>
                      <a:pPr algn="r" fontAlgn="b"/>
                      <a:r>
                        <a:rPr lang="en-US" sz="1200" b="0" i="0" u="none" strike="noStrike">
                          <a:latin typeface="Verdana"/>
                        </a:rPr>
                        <a:t>1409</a:t>
                      </a:r>
                    </a:p>
                  </a:txBody>
                  <a:tcPr marL="12700" marR="12700" marT="12700" marB="0" anchor="b"/>
                </a:tc>
                <a:tc>
                  <a:txBody>
                    <a:bodyPr/>
                    <a:lstStyle/>
                    <a:p>
                      <a:pPr algn="r" fontAlgn="b"/>
                      <a:r>
                        <a:rPr lang="en-US" sz="1200" b="0" i="0" u="none" strike="noStrike">
                          <a:latin typeface="Verdana"/>
                        </a:rPr>
                        <a:t>2135</a:t>
                      </a:r>
                    </a:p>
                  </a:txBody>
                  <a:tcPr marL="12700" marR="12700" marT="12700" marB="0" anchor="b"/>
                </a:tc>
              </a:tr>
              <a:tr h="254000">
                <a:tc>
                  <a:txBody>
                    <a:bodyPr/>
                    <a:lstStyle/>
                    <a:p>
                      <a:pPr algn="l" fontAlgn="b"/>
                      <a:r>
                        <a:rPr lang="en-US" sz="1200" b="0" i="0" u="none" strike="noStrike">
                          <a:latin typeface="Verdana"/>
                        </a:rPr>
                        <a:t>www.yahoo.com</a:t>
                      </a:r>
                    </a:p>
                  </a:txBody>
                  <a:tcPr marL="12700" marR="12700" marT="12700" marB="0" anchor="b"/>
                </a:tc>
                <a:tc>
                  <a:txBody>
                    <a:bodyPr/>
                    <a:lstStyle/>
                    <a:p>
                      <a:pPr algn="l" fontAlgn="b"/>
                      <a:r>
                        <a:rPr lang="en-US" sz="1200" b="0" i="0" u="none" strike="noStrike">
                          <a:latin typeface="Verdana"/>
                        </a:rPr>
                        <a:t>http://mail.yahoo.com</a:t>
                      </a:r>
                    </a:p>
                  </a:txBody>
                  <a:tcPr marL="12700" marR="12700" marT="12700" marB="0" anchor="b"/>
                </a:tc>
                <a:tc>
                  <a:txBody>
                    <a:bodyPr/>
                    <a:lstStyle/>
                    <a:p>
                      <a:pPr algn="r" fontAlgn="b"/>
                      <a:r>
                        <a:rPr lang="en-US" sz="1200" b="0" i="0" u="none" strike="noStrike">
                          <a:latin typeface="Verdana"/>
                        </a:rPr>
                        <a:t>1173</a:t>
                      </a:r>
                    </a:p>
                  </a:txBody>
                  <a:tcPr marL="12700" marR="12700" marT="12700" marB="0" anchor="b"/>
                </a:tc>
                <a:tc>
                  <a:txBody>
                    <a:bodyPr/>
                    <a:lstStyle/>
                    <a:p>
                      <a:pPr algn="r" fontAlgn="b"/>
                      <a:r>
                        <a:rPr lang="en-US" sz="1200" b="0" i="0" u="none" strike="noStrike">
                          <a:latin typeface="Verdana"/>
                        </a:rPr>
                        <a:t>2056</a:t>
                      </a:r>
                    </a:p>
                  </a:txBody>
                  <a:tcPr marL="12700" marR="12700" marT="12700" marB="0" anchor="b"/>
                </a:tc>
              </a:tr>
              <a:tr h="241300">
                <a:tc>
                  <a:txBody>
                    <a:bodyPr/>
                    <a:lstStyle/>
                    <a:p>
                      <a:pPr algn="l" fontAlgn="b"/>
                      <a:r>
                        <a:rPr lang="en-US" sz="1200" b="0" i="0" u="none" strike="noStrike">
                          <a:latin typeface="Verdana"/>
                        </a:rPr>
                        <a:t>dictionary</a:t>
                      </a:r>
                    </a:p>
                  </a:txBody>
                  <a:tcPr marL="12700" marR="12700" marT="12700" marB="0" anchor="b"/>
                </a:tc>
                <a:tc>
                  <a:txBody>
                    <a:bodyPr/>
                    <a:lstStyle/>
                    <a:p>
                      <a:pPr algn="l" fontAlgn="b"/>
                      <a:r>
                        <a:rPr lang="en-US" sz="1200" b="0" i="0" u="none" strike="noStrike">
                          <a:latin typeface="Verdana"/>
                        </a:rPr>
                        <a:t>http://www.m-w.com</a:t>
                      </a:r>
                    </a:p>
                  </a:txBody>
                  <a:tcPr marL="12700" marR="12700" marT="12700" marB="0" anchor="b"/>
                </a:tc>
                <a:tc>
                  <a:txBody>
                    <a:bodyPr/>
                    <a:lstStyle/>
                    <a:p>
                      <a:pPr algn="r" fontAlgn="b"/>
                      <a:r>
                        <a:rPr lang="en-US" sz="1200" b="0" i="0" u="none" strike="noStrike">
                          <a:latin typeface="Verdana"/>
                        </a:rPr>
                        <a:t>1013</a:t>
                      </a:r>
                    </a:p>
                  </a:txBody>
                  <a:tcPr marL="12700" marR="12700" marT="12700" marB="0" anchor="b"/>
                </a:tc>
                <a:tc>
                  <a:txBody>
                    <a:bodyPr/>
                    <a:lstStyle/>
                    <a:p>
                      <a:pPr algn="r" fontAlgn="b"/>
                      <a:r>
                        <a:rPr lang="en-US" sz="1200" b="0" i="0" u="none" strike="noStrike">
                          <a:latin typeface="Verdana"/>
                        </a:rPr>
                        <a:t>1415</a:t>
                      </a:r>
                    </a:p>
                  </a:txBody>
                  <a:tcPr marL="12700" marR="12700" marT="12700" marB="0" anchor="b"/>
                </a:tc>
              </a:tr>
              <a:tr h="223520">
                <a:tc>
                  <a:txBody>
                    <a:bodyPr/>
                    <a:lstStyle/>
                    <a:p>
                      <a:pPr algn="l" fontAlgn="b"/>
                      <a:r>
                        <a:rPr lang="en-US" sz="1200" b="0" i="0" u="none" strike="noStrike">
                          <a:latin typeface="Verdana"/>
                        </a:rPr>
                        <a:t>myrtle beach</a:t>
                      </a:r>
                    </a:p>
                  </a:txBody>
                  <a:tcPr marL="12700" marR="12700" marT="12700" marB="0" anchor="b"/>
                </a:tc>
                <a:tc>
                  <a:txBody>
                    <a:bodyPr/>
                    <a:lstStyle/>
                    <a:p>
                      <a:pPr algn="l" fontAlgn="b"/>
                      <a:r>
                        <a:rPr lang="en-US" sz="1200" b="0" i="0" u="none" strike="noStrike">
                          <a:latin typeface="Verdana"/>
                        </a:rPr>
                        <a:t>http://www.mbchamber.com</a:t>
                      </a:r>
                    </a:p>
                  </a:txBody>
                  <a:tcPr marL="12700" marR="12700" marT="12700" marB="0" anchor="b"/>
                </a:tc>
                <a:tc>
                  <a:txBody>
                    <a:bodyPr/>
                    <a:lstStyle/>
                    <a:p>
                      <a:pPr algn="r" fontAlgn="b"/>
                      <a:r>
                        <a:rPr lang="en-US" sz="1200" b="0" i="0" u="none" strike="noStrike">
                          <a:latin typeface="Verdana"/>
                        </a:rPr>
                        <a:t>99</a:t>
                      </a:r>
                    </a:p>
                  </a:txBody>
                  <a:tcPr marL="12700" marR="12700" marT="12700" marB="0" anchor="b"/>
                </a:tc>
                <a:tc>
                  <a:txBody>
                    <a:bodyPr/>
                    <a:lstStyle/>
                    <a:p>
                      <a:pPr algn="r" fontAlgn="b"/>
                      <a:r>
                        <a:rPr lang="en-US" sz="1200" b="0" i="0" u="none" strike="noStrike">
                          <a:latin typeface="Verdana"/>
                        </a:rPr>
                        <a:t>106</a:t>
                      </a:r>
                    </a:p>
                  </a:txBody>
                  <a:tcPr marL="12700" marR="12700" marT="12700" marB="0" anchor="b"/>
                </a:tc>
              </a:tr>
              <a:tr h="254000">
                <a:tc>
                  <a:txBody>
                    <a:bodyPr/>
                    <a:lstStyle/>
                    <a:p>
                      <a:pPr algn="l" fontAlgn="b"/>
                      <a:r>
                        <a:rPr lang="en-US" sz="1200" b="0" i="0" u="none" strike="noStrike">
                          <a:latin typeface="Verdana"/>
                        </a:rPr>
                        <a:t>song lyrics</a:t>
                      </a:r>
                    </a:p>
                  </a:txBody>
                  <a:tcPr marL="12700" marR="12700" marT="12700" marB="0" anchor="b"/>
                </a:tc>
                <a:tc>
                  <a:txBody>
                    <a:bodyPr/>
                    <a:lstStyle/>
                    <a:p>
                      <a:pPr algn="l" fontAlgn="b"/>
                      <a:r>
                        <a:rPr lang="en-US" sz="1200" b="0" i="0" u="none" strike="noStrike">
                          <a:latin typeface="Verdana"/>
                        </a:rPr>
                        <a:t>http://www.musicsonglyrics.com</a:t>
                      </a:r>
                    </a:p>
                  </a:txBody>
                  <a:tcPr marL="12700" marR="12700" marT="12700" marB="0" anchor="b"/>
                </a:tc>
                <a:tc>
                  <a:txBody>
                    <a:bodyPr/>
                    <a:lstStyle/>
                    <a:p>
                      <a:pPr algn="r" fontAlgn="b"/>
                      <a:r>
                        <a:rPr lang="en-US" sz="1200" b="0" i="0" u="none" strike="noStrike">
                          <a:latin typeface="Verdana"/>
                        </a:rPr>
                        <a:t>95</a:t>
                      </a:r>
                    </a:p>
                  </a:txBody>
                  <a:tcPr marL="12700" marR="12700" marT="12700" marB="0" anchor="b"/>
                </a:tc>
                <a:tc>
                  <a:txBody>
                    <a:bodyPr/>
                    <a:lstStyle/>
                    <a:p>
                      <a:pPr algn="r" fontAlgn="b"/>
                      <a:r>
                        <a:rPr lang="en-US" sz="1200" b="0" i="0" u="none" strike="noStrike" dirty="0">
                          <a:latin typeface="Verdana"/>
                        </a:rPr>
                        <a:t>103</a:t>
                      </a:r>
                    </a:p>
                  </a:txBody>
                  <a:tcPr marL="12700" marR="12700" marT="12700" marB="0" anchor="b"/>
                </a:tc>
              </a:tr>
            </a:tbl>
          </a:graphicData>
        </a:graphic>
      </p:graphicFrame>
      <p:sp>
        <p:nvSpPr>
          <p:cNvPr id="7" name="TextBox 6"/>
          <p:cNvSpPr txBox="1"/>
          <p:nvPr/>
        </p:nvSpPr>
        <p:spPr>
          <a:xfrm>
            <a:off x="4279901" y="3011726"/>
            <a:ext cx="622300" cy="369332"/>
          </a:xfrm>
          <a:prstGeom prst="rect">
            <a:avLst/>
          </a:prstGeom>
          <a:noFill/>
        </p:spPr>
        <p:txBody>
          <a:bodyPr wrap="square" rtlCol="0">
            <a:spAutoFit/>
          </a:bodyPr>
          <a:lstStyle/>
          <a:p>
            <a:pPr algn="ctr"/>
            <a:r>
              <a:rPr lang="en-US" dirty="0" smtClean="0"/>
              <a:t>...</a:t>
            </a:r>
            <a:endParaRPr lang="en-US" dirty="0"/>
          </a:p>
        </p:txBody>
      </p:sp>
      <p:sp>
        <p:nvSpPr>
          <p:cNvPr id="9" name="TextBox 8"/>
          <p:cNvSpPr txBox="1"/>
          <p:nvPr/>
        </p:nvSpPr>
        <p:spPr>
          <a:xfrm>
            <a:off x="2019300" y="902772"/>
            <a:ext cx="4825999" cy="369332"/>
          </a:xfrm>
          <a:prstGeom prst="rect">
            <a:avLst/>
          </a:prstGeom>
          <a:noFill/>
        </p:spPr>
        <p:txBody>
          <a:bodyPr wrap="square" rtlCol="0">
            <a:spAutoFit/>
          </a:bodyPr>
          <a:lstStyle/>
          <a:p>
            <a:pPr algn="ctr"/>
            <a:r>
              <a:rPr lang="en-US" dirty="0" smtClean="0"/>
              <a:t>Query Click Pair CrowdLog (sample)</a:t>
            </a:r>
            <a:endParaRPr lang="en-US" dirty="0"/>
          </a:p>
        </p:txBody>
      </p:sp>
      <p:graphicFrame>
        <p:nvGraphicFramePr>
          <p:cNvPr id="13" name="Table 12"/>
          <p:cNvGraphicFramePr>
            <a:graphicFrameLocks noGrp="1"/>
          </p:cNvGraphicFramePr>
          <p:nvPr/>
        </p:nvGraphicFramePr>
        <p:xfrm>
          <a:off x="2654300" y="4965124"/>
          <a:ext cx="3873501" cy="1639073"/>
        </p:xfrm>
        <a:graphic>
          <a:graphicData uri="http://schemas.openxmlformats.org/drawingml/2006/table">
            <a:tbl>
              <a:tblPr firstRow="1" bandRow="1">
                <a:tableStyleId>{21E4AEA4-8DFA-4A89-87EB-49C32662AFE0}</a:tableStyleId>
              </a:tblPr>
              <a:tblGrid>
                <a:gridCol w="927874"/>
                <a:gridCol w="1443357"/>
                <a:gridCol w="1502270"/>
              </a:tblGrid>
              <a:tr h="482081">
                <a:tc>
                  <a:txBody>
                    <a:bodyPr/>
                    <a:lstStyle/>
                    <a:p>
                      <a:pPr algn="ctr"/>
                      <a:r>
                        <a:rPr lang="en-US" sz="1200" dirty="0" smtClean="0">
                          <a:latin typeface="Verdana"/>
                          <a:cs typeface="Verdana"/>
                        </a:rPr>
                        <a:t>Users</a:t>
                      </a:r>
                    </a:p>
                    <a:p>
                      <a:pPr algn="ctr"/>
                      <a:r>
                        <a:rPr lang="en-US" sz="1200" dirty="0" smtClean="0">
                          <a:latin typeface="Verdana"/>
                          <a:cs typeface="Verdana"/>
                        </a:rPr>
                        <a:t>(</a:t>
                      </a:r>
                      <a:r>
                        <a:rPr lang="en-US" sz="1200" dirty="0" err="1" smtClean="0">
                          <a:latin typeface="Verdana"/>
                          <a:cs typeface="Verdana"/>
                        </a:rPr>
                        <a:t>k</a:t>
                      </a:r>
                      <a:r>
                        <a:rPr lang="en-US" sz="1200" dirty="0" smtClean="0">
                          <a:latin typeface="Verdana"/>
                          <a:cs typeface="Verdana"/>
                        </a:rPr>
                        <a:t>)</a:t>
                      </a:r>
                      <a:endParaRPr lang="en-US" sz="1200" dirty="0">
                        <a:latin typeface="Verdana"/>
                        <a:cs typeface="Verdana"/>
                      </a:endParaRPr>
                    </a:p>
                  </a:txBody>
                  <a:tcPr anchor="ctr"/>
                </a:tc>
                <a:tc>
                  <a:txBody>
                    <a:bodyPr/>
                    <a:lstStyle/>
                    <a:p>
                      <a:pPr algn="ctr"/>
                      <a:r>
                        <a:rPr lang="en-US" sz="1200" dirty="0" smtClean="0">
                          <a:latin typeface="Verdana"/>
                          <a:cs typeface="Verdana"/>
                        </a:rPr>
                        <a:t>Distinct</a:t>
                      </a:r>
                      <a:r>
                        <a:rPr lang="en-US" sz="1200" baseline="0" dirty="0" smtClean="0">
                          <a:latin typeface="Verdana"/>
                          <a:cs typeface="Verdana"/>
                        </a:rPr>
                        <a:t> Query Click Pairs</a:t>
                      </a:r>
                      <a:endParaRPr lang="en-US" sz="1200" dirty="0">
                        <a:latin typeface="Verdana"/>
                        <a:cs typeface="Verdana"/>
                      </a:endParaRPr>
                    </a:p>
                  </a:txBody>
                  <a:tcPr anchor="ctr"/>
                </a:tc>
                <a:tc>
                  <a:txBody>
                    <a:bodyPr/>
                    <a:lstStyle/>
                    <a:p>
                      <a:pPr algn="ctr"/>
                      <a:r>
                        <a:rPr lang="en-US" sz="1200" dirty="0" smtClean="0">
                          <a:latin typeface="Verdana"/>
                          <a:cs typeface="Verdana"/>
                        </a:rPr>
                        <a:t>Total Query</a:t>
                      </a:r>
                      <a:r>
                        <a:rPr lang="en-US" sz="1200" baseline="0" dirty="0" smtClean="0">
                          <a:latin typeface="Verdana"/>
                          <a:cs typeface="Verdana"/>
                        </a:rPr>
                        <a:t> Click Pairs</a:t>
                      </a:r>
                      <a:endParaRPr lang="en-US" sz="1200" dirty="0">
                        <a:latin typeface="Verdana"/>
                        <a:cs typeface="Verdana"/>
                      </a:endParaRPr>
                    </a:p>
                  </a:txBody>
                  <a:tcPr anchor="ctr"/>
                </a:tc>
              </a:tr>
              <a:tr h="289248">
                <a:tc>
                  <a:txBody>
                    <a:bodyPr/>
                    <a:lstStyle/>
                    <a:p>
                      <a:pPr algn="ctr"/>
                      <a:r>
                        <a:rPr lang="en-US" sz="1200" dirty="0" smtClean="0">
                          <a:latin typeface="Verdana"/>
                          <a:cs typeface="Verdana"/>
                        </a:rPr>
                        <a:t>4</a:t>
                      </a:r>
                      <a:endParaRPr lang="en-US" sz="1200" dirty="0">
                        <a:latin typeface="Verdana"/>
                        <a:cs typeface="Verdana"/>
                      </a:endParaRPr>
                    </a:p>
                  </a:txBody>
                  <a:tcPr/>
                </a:tc>
                <a:tc>
                  <a:txBody>
                    <a:bodyPr/>
                    <a:lstStyle/>
                    <a:p>
                      <a:pPr algn="r"/>
                      <a:r>
                        <a:rPr lang="en-US" sz="1200" dirty="0" smtClean="0">
                          <a:latin typeface="Verdana"/>
                          <a:cs typeface="Verdana"/>
                        </a:rPr>
                        <a:t>40 906</a:t>
                      </a:r>
                      <a:endParaRPr lang="en-US" sz="1200" dirty="0">
                        <a:latin typeface="Verdana"/>
                        <a:cs typeface="Verdana"/>
                      </a:endParaRPr>
                    </a:p>
                  </a:txBody>
                  <a:tcPr/>
                </a:tc>
                <a:tc>
                  <a:txBody>
                    <a:bodyPr/>
                    <a:lstStyle/>
                    <a:p>
                      <a:pPr algn="r"/>
                      <a:r>
                        <a:rPr lang="en-US" sz="1200" dirty="0" smtClean="0">
                          <a:latin typeface="Verdana"/>
                          <a:cs typeface="Verdana"/>
                        </a:rPr>
                        <a:t>197 944</a:t>
                      </a:r>
                      <a:endParaRPr lang="en-US" sz="1200" dirty="0">
                        <a:latin typeface="Verdana"/>
                        <a:cs typeface="Verdana"/>
                      </a:endParaRPr>
                    </a:p>
                  </a:txBody>
                  <a:tcPr/>
                </a:tc>
              </a:tr>
              <a:tr h="289248">
                <a:tc>
                  <a:txBody>
                    <a:bodyPr/>
                    <a:lstStyle/>
                    <a:p>
                      <a:pPr algn="ctr"/>
                      <a:r>
                        <a:rPr lang="en-US" sz="1200" dirty="0" smtClean="0">
                          <a:latin typeface="Verdana"/>
                          <a:cs typeface="Verdana"/>
                        </a:rPr>
                        <a:t>3</a:t>
                      </a:r>
                      <a:endParaRPr lang="en-US" sz="1200" dirty="0">
                        <a:latin typeface="Verdana"/>
                        <a:cs typeface="Verdana"/>
                      </a:endParaRPr>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dirty="0" smtClean="0">
                          <a:latin typeface="Verdana"/>
                          <a:cs typeface="Verdana"/>
                        </a:rPr>
                        <a:t>84 080</a:t>
                      </a:r>
                    </a:p>
                  </a:txBody>
                  <a:tcPr/>
                </a:tc>
                <a:tc>
                  <a:txBody>
                    <a:bodyPr/>
                    <a:lstStyle/>
                    <a:p>
                      <a:pPr algn="r"/>
                      <a:r>
                        <a:rPr lang="en-US" sz="1200" dirty="0" smtClean="0">
                          <a:latin typeface="Verdana"/>
                          <a:cs typeface="Verdana"/>
                        </a:rPr>
                        <a:t>304</a:t>
                      </a:r>
                      <a:r>
                        <a:rPr lang="en-US" sz="1200" baseline="0" dirty="0" smtClean="0">
                          <a:latin typeface="Verdana"/>
                          <a:cs typeface="Verdana"/>
                        </a:rPr>
                        <a:t> 326</a:t>
                      </a:r>
                      <a:endParaRPr lang="en-US" sz="1200" dirty="0">
                        <a:latin typeface="Verdana"/>
                        <a:cs typeface="Verdana"/>
                      </a:endParaRPr>
                    </a:p>
                  </a:txBody>
                  <a:tcPr/>
                </a:tc>
              </a:tr>
              <a:tr h="289248">
                <a:tc>
                  <a:txBody>
                    <a:bodyPr/>
                    <a:lstStyle/>
                    <a:p>
                      <a:pPr algn="ctr"/>
                      <a:r>
                        <a:rPr lang="en-US" sz="1200" dirty="0" smtClean="0">
                          <a:latin typeface="Verdana"/>
                          <a:cs typeface="Verdana"/>
                        </a:rPr>
                        <a:t>2</a:t>
                      </a:r>
                      <a:endParaRPr lang="en-US" sz="1200" dirty="0">
                        <a:latin typeface="Verdana"/>
                        <a:cs typeface="Verdana"/>
                      </a:endParaRPr>
                    </a:p>
                  </a:txBody>
                  <a:tcPr/>
                </a:tc>
                <a:tc>
                  <a:txBody>
                    <a:bodyPr/>
                    <a:lstStyle/>
                    <a:p>
                      <a:pPr algn="r"/>
                      <a:r>
                        <a:rPr lang="en-US" sz="1200" dirty="0" smtClean="0">
                          <a:latin typeface="Verdana"/>
                          <a:cs typeface="Verdana"/>
                        </a:rPr>
                        <a:t>259 517</a:t>
                      </a:r>
                      <a:endParaRPr lang="en-US" sz="1200" dirty="0">
                        <a:latin typeface="Verdana"/>
                        <a:cs typeface="Verdana"/>
                      </a:endParaRPr>
                    </a:p>
                  </a:txBody>
                  <a:tcPr/>
                </a:tc>
                <a:tc>
                  <a:txBody>
                    <a:bodyPr/>
                    <a:lstStyle/>
                    <a:p>
                      <a:pPr algn="r"/>
                      <a:r>
                        <a:rPr lang="en-US" sz="1200" dirty="0" smtClean="0">
                          <a:latin typeface="Verdana"/>
                          <a:cs typeface="Verdana"/>
                        </a:rPr>
                        <a:t>613 674</a:t>
                      </a:r>
                      <a:endParaRPr lang="en-US" sz="1200" dirty="0">
                        <a:latin typeface="Verdana"/>
                        <a:cs typeface="Verdana"/>
                      </a:endParaRPr>
                    </a:p>
                  </a:txBody>
                  <a:tcPr/>
                </a:tc>
              </a:tr>
              <a:tr h="289248">
                <a:tc>
                  <a:txBody>
                    <a:bodyPr/>
                    <a:lstStyle/>
                    <a:p>
                      <a:pPr algn="ctr"/>
                      <a:r>
                        <a:rPr lang="en-US" sz="1200" dirty="0" smtClean="0">
                          <a:latin typeface="Verdana"/>
                          <a:cs typeface="Verdana"/>
                        </a:rPr>
                        <a:t>1</a:t>
                      </a:r>
                      <a:endParaRPr lang="en-US" sz="1200" dirty="0">
                        <a:latin typeface="Verdana"/>
                        <a:cs typeface="Verdana"/>
                      </a:endParaRPr>
                    </a:p>
                  </a:txBody>
                  <a:tcPr/>
                </a:tc>
                <a:tc>
                  <a:txBody>
                    <a:bodyPr/>
                    <a:lstStyle/>
                    <a:p>
                      <a:pPr algn="r"/>
                      <a:r>
                        <a:rPr lang="en-US" sz="1200" dirty="0" smtClean="0">
                          <a:latin typeface="Verdana"/>
                          <a:cs typeface="Verdana"/>
                        </a:rPr>
                        <a:t>4 910</a:t>
                      </a:r>
                      <a:r>
                        <a:rPr lang="en-US" sz="1200" baseline="0" dirty="0" smtClean="0">
                          <a:latin typeface="Verdana"/>
                          <a:cs typeface="Verdana"/>
                        </a:rPr>
                        <a:t> 665</a:t>
                      </a:r>
                      <a:endParaRPr lang="en-US" sz="1200" dirty="0">
                        <a:latin typeface="Verdana"/>
                        <a:cs typeface="Verdana"/>
                      </a:endParaRPr>
                    </a:p>
                  </a:txBody>
                  <a:tcPr/>
                </a:tc>
                <a:tc>
                  <a:txBody>
                    <a:bodyPr/>
                    <a:lstStyle/>
                    <a:p>
                      <a:pPr algn="r"/>
                      <a:r>
                        <a:rPr lang="en-US" sz="1200" dirty="0" smtClean="0">
                          <a:latin typeface="Verdana"/>
                          <a:cs typeface="Verdana"/>
                        </a:rPr>
                        <a:t>5 169 520</a:t>
                      </a:r>
                      <a:endParaRPr lang="en-US" sz="1200" dirty="0">
                        <a:latin typeface="Verdana"/>
                        <a:cs typeface="Verdana"/>
                      </a:endParaRPr>
                    </a:p>
                  </a:txBody>
                  <a:tcPr/>
                </a:tc>
              </a:tr>
            </a:tbl>
          </a:graphicData>
        </a:graphic>
      </p:graphicFrame>
      <p:sp>
        <p:nvSpPr>
          <p:cNvPr id="14" name="TextBox 13"/>
          <p:cNvSpPr txBox="1"/>
          <p:nvPr/>
        </p:nvSpPr>
        <p:spPr>
          <a:xfrm>
            <a:off x="2946400" y="4626570"/>
            <a:ext cx="3340101" cy="338554"/>
          </a:xfrm>
          <a:prstGeom prst="rect">
            <a:avLst/>
          </a:prstGeom>
          <a:noFill/>
        </p:spPr>
        <p:txBody>
          <a:bodyPr wrap="square" rtlCol="0">
            <a:spAutoFit/>
          </a:bodyPr>
          <a:lstStyle/>
          <a:p>
            <a:pPr algn="ctr"/>
            <a:r>
              <a:rPr lang="en-US" sz="1600" dirty="0" err="1" smtClean="0"/>
              <a:t>Undecryptable</a:t>
            </a:r>
            <a:r>
              <a:rPr lang="en-US" sz="1600" dirty="0" smtClean="0"/>
              <a:t> @ </a:t>
            </a:r>
            <a:r>
              <a:rPr lang="en-US" sz="1600" dirty="0" err="1" smtClean="0"/>
              <a:t>k</a:t>
            </a:r>
            <a:r>
              <a:rPr lang="en-US" sz="1600" dirty="0" smtClean="0"/>
              <a:t> = 5</a:t>
            </a:r>
            <a:endParaRPr lang="en-US" sz="1600" dirty="0"/>
          </a:p>
        </p:txBody>
      </p:sp>
      <p:graphicFrame>
        <p:nvGraphicFramePr>
          <p:cNvPr id="19" name="Table 18"/>
          <p:cNvGraphicFramePr>
            <a:graphicFrameLocks noGrp="1"/>
          </p:cNvGraphicFramePr>
          <p:nvPr/>
        </p:nvGraphicFramePr>
        <p:xfrm>
          <a:off x="3225801" y="3812982"/>
          <a:ext cx="2654300" cy="754174"/>
        </p:xfrm>
        <a:graphic>
          <a:graphicData uri="http://schemas.openxmlformats.org/drawingml/2006/table">
            <a:tbl>
              <a:tblPr firstRow="1" bandRow="1">
                <a:tableStyleId>{21E4AEA4-8DFA-4A89-87EB-49C32662AFE0}</a:tableStyleId>
              </a:tblPr>
              <a:tblGrid>
                <a:gridCol w="1423320"/>
                <a:gridCol w="1230980"/>
              </a:tblGrid>
              <a:tr h="296974">
                <a:tc>
                  <a:txBody>
                    <a:bodyPr/>
                    <a:lstStyle/>
                    <a:p>
                      <a:pPr algn="ctr"/>
                      <a:r>
                        <a:rPr lang="en-US" sz="1200" dirty="0" smtClean="0">
                          <a:latin typeface="Verdana"/>
                          <a:cs typeface="Verdana"/>
                        </a:rPr>
                        <a:t>Distinct</a:t>
                      </a:r>
                      <a:r>
                        <a:rPr lang="en-US" sz="1200" baseline="0" dirty="0" smtClean="0">
                          <a:latin typeface="Verdana"/>
                          <a:cs typeface="Verdana"/>
                        </a:rPr>
                        <a:t> Query Click Pairs</a:t>
                      </a:r>
                      <a:endParaRPr lang="en-US" sz="1200" dirty="0">
                        <a:latin typeface="Verdana"/>
                        <a:cs typeface="Verdana"/>
                      </a:endParaRPr>
                    </a:p>
                  </a:txBody>
                  <a:tcPr anchor="ctr"/>
                </a:tc>
                <a:tc>
                  <a:txBody>
                    <a:bodyPr/>
                    <a:lstStyle/>
                    <a:p>
                      <a:pPr algn="ctr"/>
                      <a:r>
                        <a:rPr lang="en-US" sz="1200" dirty="0" smtClean="0">
                          <a:latin typeface="Verdana"/>
                          <a:cs typeface="Verdana"/>
                        </a:rPr>
                        <a:t>Total Query Click Pairs</a:t>
                      </a:r>
                      <a:endParaRPr lang="en-US" sz="1200" dirty="0">
                        <a:latin typeface="Verdana"/>
                        <a:cs typeface="Verdana"/>
                      </a:endParaRPr>
                    </a:p>
                  </a:txBody>
                  <a:tcPr anchor="ctr"/>
                </a:tc>
              </a:tr>
              <a:tr h="296974">
                <a:tc>
                  <a:txBody>
                    <a:bodyPr/>
                    <a:lstStyle/>
                    <a:p>
                      <a:pPr algn="r"/>
                      <a:r>
                        <a:rPr lang="en-US" sz="1200" dirty="0" smtClean="0">
                          <a:latin typeface="Verdana"/>
                          <a:cs typeface="Verdana"/>
                        </a:rPr>
                        <a:t>106 510</a:t>
                      </a:r>
                      <a:endParaRPr lang="en-US" sz="1200" dirty="0">
                        <a:latin typeface="Verdana"/>
                        <a:cs typeface="Verdana"/>
                      </a:endParaRPr>
                    </a:p>
                  </a:txBody>
                  <a:tcPr/>
                </a:tc>
                <a:tc>
                  <a:txBody>
                    <a:bodyPr/>
                    <a:lstStyle/>
                    <a:p>
                      <a:pPr algn="r"/>
                      <a:r>
                        <a:rPr lang="en-US" sz="1200" dirty="0" smtClean="0">
                          <a:latin typeface="Verdana"/>
                          <a:cs typeface="Verdana"/>
                        </a:rPr>
                        <a:t>2 898 912</a:t>
                      </a:r>
                      <a:endParaRPr lang="en-US" sz="1200" dirty="0">
                        <a:latin typeface="Verdana"/>
                        <a:cs typeface="Verdana"/>
                      </a:endParaRPr>
                    </a:p>
                  </a:txBody>
                  <a:tcPr/>
                </a:tc>
              </a:tr>
            </a:tbl>
          </a:graphicData>
        </a:graphic>
      </p:graphicFrame>
      <p:sp>
        <p:nvSpPr>
          <p:cNvPr id="20" name="TextBox 19"/>
          <p:cNvSpPr txBox="1"/>
          <p:nvPr/>
        </p:nvSpPr>
        <p:spPr>
          <a:xfrm>
            <a:off x="2946400" y="3443650"/>
            <a:ext cx="3251199" cy="338554"/>
          </a:xfrm>
          <a:prstGeom prst="rect">
            <a:avLst/>
          </a:prstGeom>
          <a:noFill/>
        </p:spPr>
        <p:txBody>
          <a:bodyPr wrap="square" rtlCol="0">
            <a:spAutoFit/>
          </a:bodyPr>
          <a:lstStyle/>
          <a:p>
            <a:pPr algn="ctr"/>
            <a:r>
              <a:rPr lang="en-US" sz="1600" dirty="0" err="1" smtClean="0"/>
              <a:t>Decryptable</a:t>
            </a:r>
            <a:r>
              <a:rPr lang="en-US" sz="1600" dirty="0" smtClean="0"/>
              <a:t> @ </a:t>
            </a:r>
            <a:r>
              <a:rPr lang="en-US" sz="1600" dirty="0" err="1" smtClean="0"/>
              <a:t>k</a:t>
            </a:r>
            <a:r>
              <a:rPr lang="en-US" sz="1600" dirty="0" smtClean="0"/>
              <a:t> = 5</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4" grpId="0"/>
      <p:bldP spid="20"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 name="Rounded Rectangle 23"/>
          <p:cNvSpPr/>
          <p:nvPr/>
        </p:nvSpPr>
        <p:spPr>
          <a:xfrm>
            <a:off x="2539910" y="1192132"/>
            <a:ext cx="3654360" cy="5183184"/>
          </a:xfrm>
          <a:prstGeom prst="roundRect">
            <a:avLst/>
          </a:prstGeom>
          <a:noFill/>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nvGrpSpPr>
          <p:cNvPr id="3" name="Group 7"/>
          <p:cNvGrpSpPr/>
          <p:nvPr/>
        </p:nvGrpSpPr>
        <p:grpSpPr>
          <a:xfrm>
            <a:off x="1059124" y="1496145"/>
            <a:ext cx="528086" cy="817363"/>
            <a:chOff x="1194469" y="1785626"/>
            <a:chExt cx="641243" cy="1031136"/>
          </a:xfrm>
        </p:grpSpPr>
        <p:sp>
          <p:nvSpPr>
            <p:cNvPr id="6" name="Oval 5"/>
            <p:cNvSpPr/>
            <p:nvPr/>
          </p:nvSpPr>
          <p:spPr>
            <a:xfrm>
              <a:off x="1320206" y="1785626"/>
              <a:ext cx="402349" cy="389820"/>
            </a:xfrm>
            <a:prstGeom prst="ellipse">
              <a:avLst/>
            </a:prstGeom>
            <a:ln w="44450" cap="flat" cmpd="sng" algn="ctr">
              <a:solidFill>
                <a:schemeClr val="accent5"/>
              </a:solidFill>
              <a:prstDash val="solid"/>
              <a:round/>
              <a:headEnd type="none" w="med" len="med"/>
              <a:tailEnd type="none" w="med" len="med"/>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7" name="Round Same Side Corner Rectangle 6"/>
            <p:cNvSpPr/>
            <p:nvPr/>
          </p:nvSpPr>
          <p:spPr>
            <a:xfrm>
              <a:off x="1194469" y="2175446"/>
              <a:ext cx="641243" cy="641316"/>
            </a:xfrm>
            <a:prstGeom prst="round2SameRect">
              <a:avLst/>
            </a:prstGeom>
            <a:ln w="44450" cap="flat" cmpd="sng" algn="ctr">
              <a:solidFill>
                <a:schemeClr val="accent5"/>
              </a:solidFill>
              <a:prstDash val="solid"/>
              <a:round/>
              <a:headEnd type="none" w="med" len="med"/>
              <a:tailEnd type="none" w="med" len="med"/>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grpSp>
      <p:pic>
        <p:nvPicPr>
          <p:cNvPr id="9" name="Picture 8" descr="j0434845.png"/>
          <p:cNvPicPr>
            <a:picLocks noChangeAspect="1"/>
          </p:cNvPicPr>
          <p:nvPr/>
        </p:nvPicPr>
        <p:blipFill>
          <a:blip r:embed="rId3"/>
          <a:stretch>
            <a:fillRect/>
          </a:stretch>
        </p:blipFill>
        <p:spPr>
          <a:xfrm>
            <a:off x="3591276" y="3192381"/>
            <a:ext cx="1670768" cy="1670768"/>
          </a:xfrm>
          <a:prstGeom prst="rect">
            <a:avLst/>
          </a:prstGeom>
        </p:spPr>
      </p:pic>
      <p:sp>
        <p:nvSpPr>
          <p:cNvPr id="10" name="Rectangle 9"/>
          <p:cNvSpPr/>
          <p:nvPr/>
        </p:nvSpPr>
        <p:spPr>
          <a:xfrm>
            <a:off x="3412104" y="1347558"/>
            <a:ext cx="1901726" cy="1244909"/>
          </a:xfrm>
          <a:prstGeom prst="rect">
            <a:avLst/>
          </a:prstGeom>
          <a:ln w="38100" cap="flat" cmpd="sng" algn="ctr">
            <a:solidFill>
              <a:schemeClr val="accent1"/>
            </a:solidFill>
            <a:prstDash val="solid"/>
            <a:round/>
            <a:headEnd type="none" w="med" len="med"/>
            <a:tailEnd type="none" w="med" len="med"/>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1" name="TextBox 10"/>
          <p:cNvSpPr txBox="1"/>
          <p:nvPr/>
        </p:nvSpPr>
        <p:spPr>
          <a:xfrm>
            <a:off x="3412104" y="1439538"/>
            <a:ext cx="993298" cy="369332"/>
          </a:xfrm>
          <a:prstGeom prst="rect">
            <a:avLst/>
          </a:prstGeom>
          <a:noFill/>
          <a:effectLst/>
        </p:spPr>
        <p:txBody>
          <a:bodyPr wrap="square" rtlCol="0">
            <a:spAutoFit/>
          </a:bodyPr>
          <a:lstStyle/>
          <a:p>
            <a:r>
              <a:rPr lang="en-US" dirty="0" smtClean="0"/>
              <a:t>Search:</a:t>
            </a:r>
            <a:endParaRPr lang="en-US" dirty="0"/>
          </a:p>
        </p:txBody>
      </p:sp>
      <p:sp>
        <p:nvSpPr>
          <p:cNvPr id="12" name="Rectangle 11"/>
          <p:cNvSpPr/>
          <p:nvPr/>
        </p:nvSpPr>
        <p:spPr>
          <a:xfrm>
            <a:off x="4304818" y="1569596"/>
            <a:ext cx="908428" cy="184666"/>
          </a:xfrm>
          <a:prstGeom prst="rect">
            <a:avLst/>
          </a:prstGeom>
          <a:ln w="38100" cap="flat" cmpd="sng" algn="ctr">
            <a:solidFill>
              <a:schemeClr val="accent1"/>
            </a:solidFill>
            <a:prstDash val="solid"/>
            <a:round/>
            <a:headEnd type="none" w="med" len="med"/>
            <a:tailEnd type="none" w="med" len="med"/>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13" name="Straight Arrow Connector 12"/>
          <p:cNvCxnSpPr/>
          <p:nvPr/>
        </p:nvCxnSpPr>
        <p:spPr>
          <a:xfrm rot="16200000" flipH="1">
            <a:off x="3910568" y="2790000"/>
            <a:ext cx="486739" cy="301762"/>
          </a:xfrm>
          <a:prstGeom prst="straightConnector1">
            <a:avLst/>
          </a:prstGeom>
          <a:ln>
            <a:tailEnd type="arrow"/>
          </a:ln>
          <a:effectLst/>
        </p:spPr>
        <p:style>
          <a:lnRef idx="3">
            <a:schemeClr val="accent5"/>
          </a:lnRef>
          <a:fillRef idx="0">
            <a:schemeClr val="accent5"/>
          </a:fillRef>
          <a:effectRef idx="2">
            <a:schemeClr val="accent5"/>
          </a:effectRef>
          <a:fontRef idx="minor">
            <a:schemeClr val="tx1"/>
          </a:fontRef>
        </p:style>
      </p:cxnSp>
      <p:cxnSp>
        <p:nvCxnSpPr>
          <p:cNvPr id="15" name="Straight Arrow Connector 14"/>
          <p:cNvCxnSpPr/>
          <p:nvPr/>
        </p:nvCxnSpPr>
        <p:spPr>
          <a:xfrm rot="5400000">
            <a:off x="4496799" y="2840294"/>
            <a:ext cx="486740" cy="201174"/>
          </a:xfrm>
          <a:prstGeom prst="straightConnector1">
            <a:avLst/>
          </a:prstGeom>
          <a:ln w="38100" cap="flat" cmpd="sng" algn="ctr">
            <a:solidFill>
              <a:schemeClr val="accent6"/>
            </a:solidFill>
            <a:prstDash val="solid"/>
            <a:round/>
            <a:headEnd w="med" len="med"/>
            <a:tailEnd type="arrow" w="med" len="med"/>
          </a:ln>
          <a:effectLst/>
        </p:spPr>
        <p:style>
          <a:lnRef idx="2">
            <a:schemeClr val="accent6"/>
          </a:lnRef>
          <a:fillRef idx="0">
            <a:schemeClr val="accent6"/>
          </a:fillRef>
          <a:effectRef idx="1">
            <a:schemeClr val="accent6"/>
          </a:effectRef>
          <a:fontRef idx="minor">
            <a:schemeClr val="tx1"/>
          </a:fontRef>
        </p:style>
      </p:cxnSp>
      <p:grpSp>
        <p:nvGrpSpPr>
          <p:cNvPr id="4" name="Group 37"/>
          <p:cNvGrpSpPr/>
          <p:nvPr/>
        </p:nvGrpSpPr>
        <p:grpSpPr>
          <a:xfrm>
            <a:off x="7393155" y="1349768"/>
            <a:ext cx="817274" cy="1166698"/>
            <a:chOff x="7154257" y="1441017"/>
            <a:chExt cx="817274" cy="1166698"/>
          </a:xfrm>
        </p:grpSpPr>
        <p:grpSp>
          <p:nvGrpSpPr>
            <p:cNvPr id="5" name="Group 20"/>
            <p:cNvGrpSpPr/>
            <p:nvPr/>
          </p:nvGrpSpPr>
          <p:grpSpPr>
            <a:xfrm>
              <a:off x="7154255" y="1441016"/>
              <a:ext cx="528085" cy="817362"/>
              <a:chOff x="1194469" y="1785626"/>
              <a:chExt cx="641243" cy="1031136"/>
            </a:xfrm>
          </p:grpSpPr>
          <p:sp>
            <p:nvSpPr>
              <p:cNvPr id="20" name="Oval 19"/>
              <p:cNvSpPr/>
              <p:nvPr/>
            </p:nvSpPr>
            <p:spPr>
              <a:xfrm>
                <a:off x="1320206" y="1785626"/>
                <a:ext cx="402349" cy="389820"/>
              </a:xfrm>
              <a:prstGeom prst="ellipse">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ound Same Side Corner Rectangle 20"/>
              <p:cNvSpPr/>
              <p:nvPr/>
            </p:nvSpPr>
            <p:spPr>
              <a:xfrm>
                <a:off x="1194469" y="2175446"/>
                <a:ext cx="641243" cy="641316"/>
              </a:xfrm>
              <a:prstGeom prst="round2SameRect">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9" name="Magnetic Disk 14"/>
            <p:cNvSpPr/>
            <p:nvPr/>
          </p:nvSpPr>
          <p:spPr>
            <a:xfrm>
              <a:off x="7393155" y="1996076"/>
              <a:ext cx="578376" cy="611639"/>
            </a:xfrm>
            <a:prstGeom prst="flowChartMagneticDisk">
              <a:avLst/>
            </a:prstGeom>
            <a:ln w="38100" cap="flat" cmpd="sng" algn="ctr">
              <a:solidFill>
                <a:schemeClr val="accent6"/>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22" name="TextBox 21"/>
          <p:cNvSpPr txBox="1"/>
          <p:nvPr/>
        </p:nvSpPr>
        <p:spPr>
          <a:xfrm>
            <a:off x="393055" y="2335906"/>
            <a:ext cx="1950364" cy="369332"/>
          </a:xfrm>
          <a:prstGeom prst="rect">
            <a:avLst/>
          </a:prstGeom>
          <a:noFill/>
        </p:spPr>
        <p:txBody>
          <a:bodyPr wrap="square" rtlCol="0">
            <a:spAutoFit/>
          </a:bodyPr>
          <a:lstStyle/>
          <a:p>
            <a:r>
              <a:rPr lang="en-US" i="1" dirty="0" smtClean="0"/>
              <a:t>Server-side logging</a:t>
            </a:r>
            <a:endParaRPr lang="en-US" i="1" dirty="0"/>
          </a:p>
        </p:txBody>
      </p:sp>
      <p:sp>
        <p:nvSpPr>
          <p:cNvPr id="23" name="TextBox 22"/>
          <p:cNvSpPr txBox="1"/>
          <p:nvPr/>
        </p:nvSpPr>
        <p:spPr>
          <a:xfrm>
            <a:off x="6868059" y="2525673"/>
            <a:ext cx="1950364" cy="369332"/>
          </a:xfrm>
          <a:prstGeom prst="rect">
            <a:avLst/>
          </a:prstGeom>
          <a:noFill/>
        </p:spPr>
        <p:txBody>
          <a:bodyPr wrap="square" rtlCol="0">
            <a:spAutoFit/>
          </a:bodyPr>
          <a:lstStyle/>
          <a:p>
            <a:r>
              <a:rPr lang="en-US" i="1" dirty="0" smtClean="0"/>
              <a:t>Client-side logging</a:t>
            </a:r>
            <a:endParaRPr lang="en-US" i="1" dirty="0"/>
          </a:p>
        </p:txBody>
      </p:sp>
      <p:cxnSp>
        <p:nvCxnSpPr>
          <p:cNvPr id="40" name="Straight Connector 39"/>
          <p:cNvCxnSpPr/>
          <p:nvPr/>
        </p:nvCxnSpPr>
        <p:spPr>
          <a:xfrm rot="16200000" flipH="1">
            <a:off x="5922190" y="2862959"/>
            <a:ext cx="540986" cy="2"/>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rot="10800000" flipV="1">
            <a:off x="5185073" y="2502671"/>
            <a:ext cx="1892211" cy="1030712"/>
          </a:xfrm>
          <a:prstGeom prst="straightConnector1">
            <a:avLst/>
          </a:prstGeom>
          <a:ln w="38100" cap="flat" cmpd="sng" algn="ctr">
            <a:solidFill>
              <a:schemeClr val="accent6"/>
            </a:solidFill>
            <a:prstDash val="solid"/>
            <a:round/>
            <a:headEnd w="med" len="med"/>
            <a:tailEnd type="arrow" w="med" len="med"/>
          </a:ln>
          <a:effectLst/>
        </p:spPr>
        <p:style>
          <a:lnRef idx="2">
            <a:schemeClr val="accent6"/>
          </a:lnRef>
          <a:fillRef idx="0">
            <a:schemeClr val="accent6"/>
          </a:fillRef>
          <a:effectRef idx="1">
            <a:schemeClr val="accent6"/>
          </a:effectRef>
          <a:fontRef idx="minor">
            <a:schemeClr val="tx1"/>
          </a:fontRef>
        </p:style>
      </p:cxnSp>
      <p:cxnSp>
        <p:nvCxnSpPr>
          <p:cNvPr id="61" name="Straight Connector 60"/>
          <p:cNvCxnSpPr/>
          <p:nvPr/>
        </p:nvCxnSpPr>
        <p:spPr>
          <a:xfrm rot="16200000" flipH="1">
            <a:off x="6013552" y="1987999"/>
            <a:ext cx="358261" cy="1"/>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635978" y="1971601"/>
            <a:ext cx="1441306" cy="1588"/>
          </a:xfrm>
          <a:prstGeom prst="straightConnector1">
            <a:avLst/>
          </a:prstGeom>
          <a:ln w="38100" cap="flat" cmpd="sng" algn="ctr">
            <a:solidFill>
              <a:schemeClr val="accent6"/>
            </a:solidFill>
            <a:prstDash val="solid"/>
            <a:round/>
            <a:headEnd type="arrow" w="med" len="med"/>
            <a:tailEnd type="arrow" w="med" len="med"/>
          </a:ln>
          <a:effectLst/>
        </p:spPr>
        <p:style>
          <a:lnRef idx="2">
            <a:schemeClr val="accent6"/>
          </a:lnRef>
          <a:fillRef idx="0">
            <a:schemeClr val="accent6"/>
          </a:fillRef>
          <a:effectRef idx="1">
            <a:schemeClr val="accent6"/>
          </a:effectRef>
          <a:fontRef idx="minor">
            <a:schemeClr val="tx1"/>
          </a:fontRef>
        </p:style>
      </p:cxnSp>
      <p:cxnSp>
        <p:nvCxnSpPr>
          <p:cNvPr id="62" name="Straight Connector 61"/>
          <p:cNvCxnSpPr/>
          <p:nvPr/>
        </p:nvCxnSpPr>
        <p:spPr>
          <a:xfrm rot="16200000" flipH="1">
            <a:off x="2355975" y="1972874"/>
            <a:ext cx="364692" cy="1"/>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1863412" y="1968425"/>
            <a:ext cx="1169326" cy="1588"/>
          </a:xfrm>
          <a:prstGeom prst="straightConnector1">
            <a:avLst/>
          </a:prstGeom>
          <a:ln>
            <a:headEnd type="arrow"/>
            <a:tailEnd type="arrow"/>
          </a:ln>
          <a:effectLst/>
        </p:spPr>
        <p:style>
          <a:lnRef idx="3">
            <a:schemeClr val="accent5"/>
          </a:lnRef>
          <a:fillRef idx="0">
            <a:schemeClr val="accent5"/>
          </a:fillRef>
          <a:effectRef idx="2">
            <a:schemeClr val="accent5"/>
          </a:effectRef>
          <a:fontRef idx="minor">
            <a:schemeClr val="tx1"/>
          </a:fontRef>
        </p:style>
      </p:cxnSp>
      <p:sp>
        <p:nvSpPr>
          <p:cNvPr id="68" name="TextBox 67"/>
          <p:cNvSpPr txBox="1"/>
          <p:nvPr/>
        </p:nvSpPr>
        <p:spPr>
          <a:xfrm>
            <a:off x="203200" y="3133453"/>
            <a:ext cx="2527299" cy="1200329"/>
          </a:xfrm>
          <a:prstGeom prst="rect">
            <a:avLst/>
          </a:prstGeom>
          <a:noFill/>
        </p:spPr>
        <p:txBody>
          <a:bodyPr wrap="square" rtlCol="0">
            <a:spAutoFit/>
          </a:bodyPr>
          <a:lstStyle/>
          <a:p>
            <a:r>
              <a:rPr lang="en-US" dirty="0" smtClean="0">
                <a:solidFill>
                  <a:schemeClr val="bg1">
                    <a:lumMod val="65000"/>
                  </a:schemeClr>
                </a:solidFill>
              </a:rPr>
              <a:t>Logs: </a:t>
            </a:r>
          </a:p>
          <a:p>
            <a:r>
              <a:rPr lang="en-US" dirty="0" smtClean="0">
                <a:solidFill>
                  <a:schemeClr val="bg1">
                    <a:lumMod val="65000"/>
                  </a:schemeClr>
                </a:solidFill>
              </a:rPr>
              <a:t>	- searches</a:t>
            </a:r>
          </a:p>
          <a:p>
            <a:r>
              <a:rPr lang="en-US" dirty="0" smtClean="0">
                <a:solidFill>
                  <a:schemeClr val="bg1">
                    <a:lumMod val="65000"/>
                  </a:schemeClr>
                </a:solidFill>
              </a:rPr>
              <a:t>	- SERP clicks</a:t>
            </a:r>
          </a:p>
          <a:p>
            <a:r>
              <a:rPr lang="en-US" dirty="0" smtClean="0">
                <a:solidFill>
                  <a:schemeClr val="bg1">
                    <a:lumMod val="65000"/>
                  </a:schemeClr>
                </a:solidFill>
              </a:rPr>
              <a:t>	- in-site navigation</a:t>
            </a:r>
            <a:endParaRPr lang="en-US" dirty="0">
              <a:solidFill>
                <a:schemeClr val="bg1">
                  <a:lumMod val="65000"/>
                </a:schemeClr>
              </a:solidFill>
            </a:endParaRPr>
          </a:p>
        </p:txBody>
      </p:sp>
      <p:sp>
        <p:nvSpPr>
          <p:cNvPr id="69" name="TextBox 68"/>
          <p:cNvSpPr txBox="1"/>
          <p:nvPr/>
        </p:nvSpPr>
        <p:spPr>
          <a:xfrm>
            <a:off x="6304903" y="3103481"/>
            <a:ext cx="2839097" cy="1477328"/>
          </a:xfrm>
          <a:prstGeom prst="rect">
            <a:avLst/>
          </a:prstGeom>
          <a:noFill/>
        </p:spPr>
        <p:txBody>
          <a:bodyPr wrap="square" rtlCol="0">
            <a:spAutoFit/>
          </a:bodyPr>
          <a:lstStyle/>
          <a:p>
            <a:r>
              <a:rPr lang="en-US" dirty="0" smtClean="0">
                <a:solidFill>
                  <a:srgbClr val="A6A6A6"/>
                </a:solidFill>
              </a:rPr>
              <a:t>Logs: </a:t>
            </a:r>
          </a:p>
          <a:p>
            <a:r>
              <a:rPr lang="en-US" dirty="0" smtClean="0">
                <a:solidFill>
                  <a:srgbClr val="A6A6A6"/>
                </a:solidFill>
              </a:rPr>
              <a:t>	- searches (anywhere)</a:t>
            </a:r>
          </a:p>
          <a:p>
            <a:r>
              <a:rPr lang="en-US" dirty="0" smtClean="0">
                <a:solidFill>
                  <a:srgbClr val="A6A6A6"/>
                </a:solidFill>
              </a:rPr>
              <a:t>	- clicks</a:t>
            </a:r>
          </a:p>
          <a:p>
            <a:r>
              <a:rPr lang="en-US" dirty="0" smtClean="0">
                <a:solidFill>
                  <a:srgbClr val="A6A6A6"/>
                </a:solidFill>
              </a:rPr>
              <a:t>	- page views</a:t>
            </a:r>
          </a:p>
          <a:p>
            <a:r>
              <a:rPr lang="en-US" dirty="0" smtClean="0">
                <a:solidFill>
                  <a:srgbClr val="A6A6A6"/>
                </a:solidFill>
              </a:rPr>
              <a:t>	- browser interactions</a:t>
            </a:r>
            <a:endParaRPr lang="en-US" dirty="0">
              <a:solidFill>
                <a:srgbClr val="A6A6A6"/>
              </a:solidFill>
            </a:endParaRPr>
          </a:p>
        </p:txBody>
      </p:sp>
      <p:grpSp>
        <p:nvGrpSpPr>
          <p:cNvPr id="28" name="Group 27"/>
          <p:cNvGrpSpPr/>
          <p:nvPr/>
        </p:nvGrpSpPr>
        <p:grpSpPr>
          <a:xfrm>
            <a:off x="2823311" y="5129849"/>
            <a:ext cx="1022406" cy="1035442"/>
            <a:chOff x="2632811" y="4863149"/>
            <a:chExt cx="1022406" cy="1035442"/>
          </a:xfrm>
        </p:grpSpPr>
        <p:grpSp>
          <p:nvGrpSpPr>
            <p:cNvPr id="29" name="Group 7"/>
            <p:cNvGrpSpPr/>
            <p:nvPr/>
          </p:nvGrpSpPr>
          <p:grpSpPr>
            <a:xfrm>
              <a:off x="2884016" y="4863148"/>
              <a:ext cx="528085" cy="817362"/>
              <a:chOff x="1194469" y="1785626"/>
              <a:chExt cx="641243" cy="1031136"/>
            </a:xfrm>
          </p:grpSpPr>
          <p:sp>
            <p:nvSpPr>
              <p:cNvPr id="36" name="Oval 35"/>
              <p:cNvSpPr/>
              <p:nvPr/>
            </p:nvSpPr>
            <p:spPr>
              <a:xfrm>
                <a:off x="1320206" y="1785626"/>
                <a:ext cx="402349" cy="389820"/>
              </a:xfrm>
              <a:prstGeom prst="ellipse">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7" name="Round Same Side Corner Rectangle 36"/>
              <p:cNvSpPr/>
              <p:nvPr/>
            </p:nvSpPr>
            <p:spPr>
              <a:xfrm>
                <a:off x="1194469" y="2175446"/>
                <a:ext cx="641243" cy="641316"/>
              </a:xfrm>
              <a:prstGeom prst="round2SameRect">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30" name="Group 7"/>
            <p:cNvGrpSpPr/>
            <p:nvPr/>
          </p:nvGrpSpPr>
          <p:grpSpPr>
            <a:xfrm>
              <a:off x="3127129" y="5015548"/>
              <a:ext cx="528085" cy="817362"/>
              <a:chOff x="1194469" y="1785626"/>
              <a:chExt cx="641243" cy="1031136"/>
            </a:xfrm>
          </p:grpSpPr>
          <p:sp>
            <p:nvSpPr>
              <p:cNvPr id="34" name="Oval 33"/>
              <p:cNvSpPr/>
              <p:nvPr/>
            </p:nvSpPr>
            <p:spPr>
              <a:xfrm>
                <a:off x="1320206" y="1785626"/>
                <a:ext cx="402349" cy="389820"/>
              </a:xfrm>
              <a:prstGeom prst="ellipse">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5" name="Round Same Side Corner Rectangle 34"/>
              <p:cNvSpPr/>
              <p:nvPr/>
            </p:nvSpPr>
            <p:spPr>
              <a:xfrm>
                <a:off x="1194469" y="2175446"/>
                <a:ext cx="641243" cy="641316"/>
              </a:xfrm>
              <a:prstGeom prst="round2SameRect">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31" name="Group 7"/>
            <p:cNvGrpSpPr/>
            <p:nvPr/>
          </p:nvGrpSpPr>
          <p:grpSpPr>
            <a:xfrm>
              <a:off x="2632809" y="5081227"/>
              <a:ext cx="528085" cy="817362"/>
              <a:chOff x="1194469" y="1785626"/>
              <a:chExt cx="641243" cy="1031136"/>
            </a:xfrm>
          </p:grpSpPr>
          <p:sp>
            <p:nvSpPr>
              <p:cNvPr id="32" name="Oval 31"/>
              <p:cNvSpPr/>
              <p:nvPr/>
            </p:nvSpPr>
            <p:spPr>
              <a:xfrm>
                <a:off x="1320206" y="1785626"/>
                <a:ext cx="402349" cy="389820"/>
              </a:xfrm>
              <a:prstGeom prst="ellipse">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3" name="Round Same Side Corner Rectangle 32"/>
              <p:cNvSpPr/>
              <p:nvPr/>
            </p:nvSpPr>
            <p:spPr>
              <a:xfrm>
                <a:off x="1194469" y="2175446"/>
                <a:ext cx="641243" cy="641316"/>
              </a:xfrm>
              <a:prstGeom prst="round2SameRect">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grpSp>
        <p:nvGrpSpPr>
          <p:cNvPr id="46" name="Group 45"/>
          <p:cNvGrpSpPr/>
          <p:nvPr/>
        </p:nvGrpSpPr>
        <p:grpSpPr>
          <a:xfrm>
            <a:off x="36196" y="4326450"/>
            <a:ext cx="3068050" cy="1584480"/>
            <a:chOff x="36196" y="4326450"/>
            <a:chExt cx="3068050" cy="1584480"/>
          </a:xfrm>
        </p:grpSpPr>
        <p:sp>
          <p:nvSpPr>
            <p:cNvPr id="41" name="Cloud 40"/>
            <p:cNvSpPr/>
            <p:nvPr/>
          </p:nvSpPr>
          <p:spPr>
            <a:xfrm>
              <a:off x="36196" y="4326450"/>
              <a:ext cx="3068050" cy="1584480"/>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9" name="TextBox 38"/>
            <p:cNvSpPr txBox="1"/>
            <p:nvPr/>
          </p:nvSpPr>
          <p:spPr>
            <a:xfrm>
              <a:off x="353212" y="4580809"/>
              <a:ext cx="2467995" cy="923330"/>
            </a:xfrm>
            <a:prstGeom prst="rect">
              <a:avLst/>
            </a:prstGeom>
            <a:noFill/>
          </p:spPr>
          <p:txBody>
            <a:bodyPr wrap="square" rtlCol="0">
              <a:spAutoFit/>
            </a:bodyPr>
            <a:lstStyle/>
            <a:p>
              <a:pPr algn="ctr"/>
              <a:r>
                <a:rPr lang="en-US" dirty="0" smtClean="0"/>
                <a:t>What’s the distribution of query reformulations over 3 months of logs?</a:t>
              </a:r>
              <a:endParaRPr lang="en-US" dirty="0"/>
            </a:p>
          </p:txBody>
        </p:sp>
      </p:grpSp>
      <p:sp>
        <p:nvSpPr>
          <p:cNvPr id="44" name="TextBox 43"/>
          <p:cNvSpPr txBox="1"/>
          <p:nvPr/>
        </p:nvSpPr>
        <p:spPr>
          <a:xfrm>
            <a:off x="5973292" y="6428730"/>
            <a:ext cx="917222" cy="369332"/>
          </a:xfrm>
          <a:prstGeom prst="rect">
            <a:avLst/>
          </a:prstGeom>
          <a:noFill/>
        </p:spPr>
        <p:txBody>
          <a:bodyPr wrap="square" rtlCol="0">
            <a:spAutoFit/>
          </a:bodyPr>
          <a:lstStyle/>
          <a:p>
            <a:r>
              <a:rPr lang="en-US" dirty="0" smtClean="0"/>
              <a:t>...</a:t>
            </a:r>
            <a:endParaRPr lang="en-US" dirty="0"/>
          </a:p>
        </p:txBody>
      </p:sp>
      <p:sp>
        <p:nvSpPr>
          <p:cNvPr id="45" name="TextBox 44"/>
          <p:cNvSpPr txBox="1"/>
          <p:nvPr/>
        </p:nvSpPr>
        <p:spPr>
          <a:xfrm>
            <a:off x="6868059" y="6627168"/>
            <a:ext cx="2275941" cy="230832"/>
          </a:xfrm>
          <a:prstGeom prst="rect">
            <a:avLst/>
          </a:prstGeom>
          <a:noFill/>
        </p:spPr>
        <p:txBody>
          <a:bodyPr wrap="square" rtlCol="0">
            <a:spAutoFit/>
          </a:bodyPr>
          <a:lstStyle/>
          <a:p>
            <a:r>
              <a:rPr lang="en-US" sz="900" dirty="0" smtClean="0"/>
              <a:t>Query reformulations from the AOL 2006 log.</a:t>
            </a:r>
            <a:endParaRPr lang="en-US" sz="900" dirty="0"/>
          </a:p>
        </p:txBody>
      </p:sp>
      <p:grpSp>
        <p:nvGrpSpPr>
          <p:cNvPr id="51" name="Group 50"/>
          <p:cNvGrpSpPr/>
          <p:nvPr/>
        </p:nvGrpSpPr>
        <p:grpSpPr>
          <a:xfrm>
            <a:off x="4003057" y="4762500"/>
            <a:ext cx="3464240" cy="1876296"/>
            <a:chOff x="4003057" y="4762500"/>
            <a:chExt cx="3464240" cy="1876296"/>
          </a:xfrm>
        </p:grpSpPr>
        <p:sp>
          <p:nvSpPr>
            <p:cNvPr id="43" name="Rectangle 42"/>
            <p:cNvSpPr/>
            <p:nvPr/>
          </p:nvSpPr>
          <p:spPr>
            <a:xfrm>
              <a:off x="4914900" y="4762500"/>
              <a:ext cx="2552397" cy="1876296"/>
            </a:xfrm>
            <a:prstGeom prst="rect">
              <a:avLst/>
            </a:prstGeom>
            <a:ln>
              <a:solidFill>
                <a:srgbClr val="FFFF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47" name="Straight Arrow Connector 46"/>
            <p:cNvCxnSpPr/>
            <p:nvPr/>
          </p:nvCxnSpPr>
          <p:spPr>
            <a:xfrm rot="5400000" flipH="1" flipV="1">
              <a:off x="3894064" y="4871494"/>
              <a:ext cx="519749" cy="301763"/>
            </a:xfrm>
            <a:prstGeom prst="straightConnector1">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stCxn id="9" idx="2"/>
            </p:cNvCxnSpPr>
            <p:nvPr/>
          </p:nvCxnSpPr>
          <p:spPr>
            <a:xfrm rot="16200000" flipH="1">
              <a:off x="4558603" y="4731205"/>
              <a:ext cx="419098" cy="682985"/>
            </a:xfrm>
            <a:prstGeom prst="straightConnector1">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grpSp>
      <p:sp>
        <p:nvSpPr>
          <p:cNvPr id="54" name="Title 1"/>
          <p:cNvSpPr>
            <a:spLocks noGrp="1"/>
          </p:cNvSpPr>
          <p:nvPr>
            <p:ph type="title"/>
          </p:nvPr>
        </p:nvSpPr>
        <p:spPr>
          <a:xfrm>
            <a:off x="457200" y="-42862"/>
            <a:ext cx="8229600" cy="1143000"/>
          </a:xfrm>
        </p:spPr>
        <p:txBody>
          <a:bodyPr>
            <a:normAutofit fontScale="90000"/>
          </a:bodyPr>
          <a:lstStyle/>
          <a:p>
            <a:r>
              <a:rPr lang="en-US" dirty="0" smtClean="0">
                <a:solidFill>
                  <a:srgbClr val="376092"/>
                </a:solidFill>
              </a:rPr>
              <a:t>Centralized search logging and mining</a:t>
            </a:r>
            <a:endParaRPr lang="en-US" dirty="0">
              <a:solidFill>
                <a:srgbClr val="376092"/>
              </a:solidFill>
            </a:endParaRPr>
          </a:p>
        </p:txBody>
      </p:sp>
      <p:graphicFrame>
        <p:nvGraphicFramePr>
          <p:cNvPr id="42" name="Table 41"/>
          <p:cNvGraphicFramePr>
            <a:graphicFrameLocks noGrp="1"/>
          </p:cNvGraphicFramePr>
          <p:nvPr/>
        </p:nvGraphicFramePr>
        <p:xfrm>
          <a:off x="5211244" y="4926649"/>
          <a:ext cx="3607178" cy="1593956"/>
        </p:xfrm>
        <a:graphic>
          <a:graphicData uri="http://schemas.openxmlformats.org/drawingml/2006/table">
            <a:tbl>
              <a:tblPr firstRow="1" bandRow="1">
                <a:tableStyleId>{5C22544A-7EE6-4342-B048-85BDC9FD1C3A}</a:tableStyleId>
              </a:tblPr>
              <a:tblGrid>
                <a:gridCol w="1357516"/>
                <a:gridCol w="1357516"/>
                <a:gridCol w="892146"/>
              </a:tblGrid>
              <a:tr h="398489">
                <a:tc>
                  <a:txBody>
                    <a:bodyPr/>
                    <a:lstStyle/>
                    <a:p>
                      <a:r>
                        <a:rPr lang="en-US" sz="1400" dirty="0" smtClean="0"/>
                        <a:t>Query 1</a:t>
                      </a:r>
                      <a:endParaRPr lang="en-US" sz="1400" dirty="0"/>
                    </a:p>
                  </a:txBody>
                  <a:tcPr/>
                </a:tc>
                <a:tc>
                  <a:txBody>
                    <a:bodyPr/>
                    <a:lstStyle/>
                    <a:p>
                      <a:r>
                        <a:rPr lang="en-US" sz="1400" dirty="0" smtClean="0"/>
                        <a:t>Query 2</a:t>
                      </a:r>
                      <a:endParaRPr lang="en-US" sz="1400" dirty="0"/>
                    </a:p>
                  </a:txBody>
                  <a:tcPr/>
                </a:tc>
                <a:tc>
                  <a:txBody>
                    <a:bodyPr/>
                    <a:lstStyle/>
                    <a:p>
                      <a:r>
                        <a:rPr lang="en-US" sz="1400" dirty="0" smtClean="0"/>
                        <a:t>Count</a:t>
                      </a:r>
                      <a:endParaRPr lang="en-US" sz="1400" dirty="0"/>
                    </a:p>
                  </a:txBody>
                  <a:tcPr/>
                </a:tc>
              </a:tr>
              <a:tr h="398489">
                <a:tc>
                  <a:txBody>
                    <a:bodyPr/>
                    <a:lstStyle/>
                    <a:p>
                      <a:r>
                        <a:rPr lang="en-US" sz="1400" dirty="0" smtClean="0"/>
                        <a:t>home depot</a:t>
                      </a:r>
                      <a:endParaRPr lang="en-US" sz="1400" dirty="0"/>
                    </a:p>
                  </a:txBody>
                  <a:tcPr/>
                </a:tc>
                <a:tc>
                  <a:txBody>
                    <a:bodyPr/>
                    <a:lstStyle/>
                    <a:p>
                      <a:r>
                        <a:rPr lang="en-US" sz="1400" dirty="0" err="1" smtClean="0"/>
                        <a:t>lowes</a:t>
                      </a:r>
                      <a:endParaRPr lang="en-US" sz="1400" dirty="0"/>
                    </a:p>
                  </a:txBody>
                  <a:tcPr/>
                </a:tc>
                <a:tc>
                  <a:txBody>
                    <a:bodyPr/>
                    <a:lstStyle/>
                    <a:p>
                      <a:pPr algn="r"/>
                      <a:r>
                        <a:rPr lang="en-US" sz="1400" dirty="0" smtClean="0"/>
                        <a:t>835</a:t>
                      </a:r>
                      <a:endParaRPr lang="en-US" sz="1400" dirty="0"/>
                    </a:p>
                  </a:txBody>
                  <a:tcPr/>
                </a:tc>
              </a:tr>
              <a:tr h="398489">
                <a:tc>
                  <a:txBody>
                    <a:bodyPr/>
                    <a:lstStyle/>
                    <a:p>
                      <a:r>
                        <a:rPr lang="en-US" sz="1400" dirty="0" err="1" smtClean="0"/>
                        <a:t>myspace.com</a:t>
                      </a:r>
                      <a:endParaRPr lang="en-US" sz="1400" dirty="0"/>
                    </a:p>
                  </a:txBody>
                  <a:tcPr/>
                </a:tc>
                <a:tc>
                  <a:txBody>
                    <a:bodyPr/>
                    <a:lstStyle/>
                    <a:p>
                      <a:r>
                        <a:rPr lang="en-US" sz="1400" dirty="0" err="1" smtClean="0"/>
                        <a:t>yahoo.com</a:t>
                      </a:r>
                      <a:endParaRPr lang="en-US" sz="1400" dirty="0"/>
                    </a:p>
                  </a:txBody>
                  <a:tcPr/>
                </a:tc>
                <a:tc>
                  <a:txBody>
                    <a:bodyPr/>
                    <a:lstStyle/>
                    <a:p>
                      <a:pPr algn="r"/>
                      <a:r>
                        <a:rPr lang="en-US" sz="1400" dirty="0" smtClean="0"/>
                        <a:t>619</a:t>
                      </a:r>
                      <a:endParaRPr lang="en-US" sz="1400" dirty="0"/>
                    </a:p>
                  </a:txBody>
                  <a:tcPr/>
                </a:tc>
              </a:tr>
              <a:tr h="398489">
                <a:tc>
                  <a:txBody>
                    <a:bodyPr/>
                    <a:lstStyle/>
                    <a:p>
                      <a:r>
                        <a:rPr lang="en-US" sz="1400" dirty="0" smtClean="0"/>
                        <a:t>craigslist</a:t>
                      </a:r>
                      <a:endParaRPr lang="en-US" sz="1400" dirty="0"/>
                    </a:p>
                  </a:txBody>
                  <a:tcPr/>
                </a:tc>
                <a:tc>
                  <a:txBody>
                    <a:bodyPr/>
                    <a:lstStyle/>
                    <a:p>
                      <a:r>
                        <a:rPr lang="en-US" sz="1400" dirty="0" err="1" smtClean="0"/>
                        <a:t>craigs</a:t>
                      </a:r>
                      <a:r>
                        <a:rPr lang="en-US" sz="1400" dirty="0" smtClean="0"/>
                        <a:t> list</a:t>
                      </a:r>
                      <a:endParaRPr lang="en-US" sz="1400" dirty="0"/>
                    </a:p>
                  </a:txBody>
                  <a:tcPr/>
                </a:tc>
                <a:tc>
                  <a:txBody>
                    <a:bodyPr/>
                    <a:lstStyle/>
                    <a:p>
                      <a:pPr algn="r"/>
                      <a:r>
                        <a:rPr lang="en-US" sz="1400" dirty="0" smtClean="0"/>
                        <a:t>396</a:t>
                      </a:r>
                      <a:endParaRPr lang="en-US" sz="1400" dirty="0"/>
                    </a:p>
                  </a:txBody>
                  <a:tcPr/>
                </a:tc>
              </a:tr>
            </a:tbl>
          </a:graphicData>
        </a:graphic>
      </p:graphicFrame>
      <p:sp>
        <p:nvSpPr>
          <p:cNvPr id="48" name="TextBox 47"/>
          <p:cNvSpPr txBox="1"/>
          <p:nvPr/>
        </p:nvSpPr>
        <p:spPr>
          <a:xfrm rot="19858036">
            <a:off x="5692599" y="2621438"/>
            <a:ext cx="1102781" cy="369332"/>
          </a:xfrm>
          <a:prstGeom prst="rect">
            <a:avLst/>
          </a:prstGeom>
          <a:noFill/>
        </p:spPr>
        <p:txBody>
          <a:bodyPr wrap="square" rtlCol="0">
            <a:spAutoFit/>
          </a:bodyPr>
          <a:lstStyle/>
          <a:p>
            <a:r>
              <a:rPr lang="en-US" dirty="0" smtClean="0"/>
              <a:t>Raw data</a:t>
            </a:r>
            <a:endParaRPr lang="en-US" dirty="0"/>
          </a:p>
        </p:txBody>
      </p:sp>
      <p:sp>
        <p:nvSpPr>
          <p:cNvPr id="50" name="TextBox 49"/>
          <p:cNvSpPr txBox="1"/>
          <p:nvPr/>
        </p:nvSpPr>
        <p:spPr>
          <a:xfrm>
            <a:off x="3105806" y="5358545"/>
            <a:ext cx="2676986" cy="461665"/>
          </a:xfrm>
          <a:prstGeom prst="rect">
            <a:avLst/>
          </a:prstGeom>
          <a:solidFill>
            <a:srgbClr val="FFFFFF"/>
          </a:solidFill>
          <a:ln>
            <a:solidFill>
              <a:srgbClr val="7F7F7F"/>
            </a:solidFill>
          </a:ln>
          <a:effectLst>
            <a:outerShdw blurRad="50800" dist="38100" dir="2700000">
              <a:srgbClr val="000000">
                <a:alpha val="43000"/>
              </a:srgbClr>
            </a:outerShdw>
          </a:effectLst>
        </p:spPr>
        <p:txBody>
          <a:bodyPr wrap="square" rtlCol="0">
            <a:spAutoFit/>
          </a:bodyPr>
          <a:lstStyle/>
          <a:p>
            <a:pPr algn="ctr"/>
            <a:r>
              <a:rPr lang="en-US" sz="2400" b="1" dirty="0" smtClean="0">
                <a:solidFill>
                  <a:schemeClr val="accent5">
                    <a:lumMod val="75000"/>
                  </a:schemeClr>
                </a:solidFill>
              </a:rPr>
              <a:t>lack of </a:t>
            </a:r>
            <a:r>
              <a:rPr lang="en-US" sz="2400" b="1" dirty="0" err="1" smtClean="0">
                <a:solidFill>
                  <a:schemeClr val="accent5">
                    <a:lumMod val="75000"/>
                  </a:schemeClr>
                </a:solidFill>
              </a:rPr>
              <a:t>sharability</a:t>
            </a:r>
            <a:endParaRPr lang="en-US" sz="2400" b="1" dirty="0" smtClean="0">
              <a:solidFill>
                <a:schemeClr val="accent5">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50"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 name="Rounded Rectangle 23"/>
          <p:cNvSpPr/>
          <p:nvPr/>
        </p:nvSpPr>
        <p:spPr>
          <a:xfrm>
            <a:off x="2539910" y="1192132"/>
            <a:ext cx="3654360" cy="5183184"/>
          </a:xfrm>
          <a:prstGeom prst="roundRect">
            <a:avLst/>
          </a:prstGeom>
          <a:noFill/>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nvGrpSpPr>
          <p:cNvPr id="3" name="Group 7"/>
          <p:cNvGrpSpPr/>
          <p:nvPr/>
        </p:nvGrpSpPr>
        <p:grpSpPr>
          <a:xfrm>
            <a:off x="1059124" y="1496145"/>
            <a:ext cx="528086" cy="817363"/>
            <a:chOff x="1194469" y="1785626"/>
            <a:chExt cx="641243" cy="1031136"/>
          </a:xfrm>
        </p:grpSpPr>
        <p:sp>
          <p:nvSpPr>
            <p:cNvPr id="6" name="Oval 5"/>
            <p:cNvSpPr/>
            <p:nvPr/>
          </p:nvSpPr>
          <p:spPr>
            <a:xfrm>
              <a:off x="1320206" y="1785626"/>
              <a:ext cx="402349" cy="389820"/>
            </a:xfrm>
            <a:prstGeom prst="ellipse">
              <a:avLst/>
            </a:prstGeom>
            <a:ln w="44450" cap="flat" cmpd="sng" algn="ctr">
              <a:solidFill>
                <a:schemeClr val="accent5"/>
              </a:solidFill>
              <a:prstDash val="solid"/>
              <a:round/>
              <a:headEnd type="none" w="med" len="med"/>
              <a:tailEnd type="none" w="med" len="med"/>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7" name="Round Same Side Corner Rectangle 6"/>
            <p:cNvSpPr/>
            <p:nvPr/>
          </p:nvSpPr>
          <p:spPr>
            <a:xfrm>
              <a:off x="1194469" y="2175446"/>
              <a:ext cx="641243" cy="641316"/>
            </a:xfrm>
            <a:prstGeom prst="round2SameRect">
              <a:avLst/>
            </a:prstGeom>
            <a:ln w="44450" cap="flat" cmpd="sng" algn="ctr">
              <a:solidFill>
                <a:schemeClr val="accent5"/>
              </a:solidFill>
              <a:prstDash val="solid"/>
              <a:round/>
              <a:headEnd type="none" w="med" len="med"/>
              <a:tailEnd type="none" w="med" len="med"/>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grpSp>
      <p:pic>
        <p:nvPicPr>
          <p:cNvPr id="9" name="Picture 8" descr="j0434845.png"/>
          <p:cNvPicPr>
            <a:picLocks noChangeAspect="1"/>
          </p:cNvPicPr>
          <p:nvPr/>
        </p:nvPicPr>
        <p:blipFill>
          <a:blip r:embed="rId3"/>
          <a:stretch>
            <a:fillRect/>
          </a:stretch>
        </p:blipFill>
        <p:spPr>
          <a:xfrm>
            <a:off x="3591276" y="3192381"/>
            <a:ext cx="1670768" cy="1670768"/>
          </a:xfrm>
          <a:prstGeom prst="rect">
            <a:avLst/>
          </a:prstGeom>
        </p:spPr>
      </p:pic>
      <p:sp>
        <p:nvSpPr>
          <p:cNvPr id="10" name="Rectangle 9"/>
          <p:cNvSpPr/>
          <p:nvPr/>
        </p:nvSpPr>
        <p:spPr>
          <a:xfrm>
            <a:off x="3412104" y="1347558"/>
            <a:ext cx="1901726" cy="1244909"/>
          </a:xfrm>
          <a:prstGeom prst="rect">
            <a:avLst/>
          </a:prstGeom>
          <a:ln w="38100" cap="flat" cmpd="sng" algn="ctr">
            <a:solidFill>
              <a:schemeClr val="accent1"/>
            </a:solidFill>
            <a:prstDash val="solid"/>
            <a:round/>
            <a:headEnd type="none" w="med" len="med"/>
            <a:tailEnd type="none" w="med" len="med"/>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1" name="TextBox 10"/>
          <p:cNvSpPr txBox="1"/>
          <p:nvPr/>
        </p:nvSpPr>
        <p:spPr>
          <a:xfrm>
            <a:off x="3412104" y="1439538"/>
            <a:ext cx="993298" cy="369332"/>
          </a:xfrm>
          <a:prstGeom prst="rect">
            <a:avLst/>
          </a:prstGeom>
          <a:noFill/>
          <a:effectLst/>
        </p:spPr>
        <p:txBody>
          <a:bodyPr wrap="square" rtlCol="0">
            <a:spAutoFit/>
          </a:bodyPr>
          <a:lstStyle/>
          <a:p>
            <a:r>
              <a:rPr lang="en-US" dirty="0" smtClean="0"/>
              <a:t>Search:</a:t>
            </a:r>
            <a:endParaRPr lang="en-US" dirty="0"/>
          </a:p>
        </p:txBody>
      </p:sp>
      <p:sp>
        <p:nvSpPr>
          <p:cNvPr id="12" name="Rectangle 11"/>
          <p:cNvSpPr/>
          <p:nvPr/>
        </p:nvSpPr>
        <p:spPr>
          <a:xfrm>
            <a:off x="4304818" y="1569596"/>
            <a:ext cx="908428" cy="184666"/>
          </a:xfrm>
          <a:prstGeom prst="rect">
            <a:avLst/>
          </a:prstGeom>
          <a:ln w="38100" cap="flat" cmpd="sng" algn="ctr">
            <a:solidFill>
              <a:schemeClr val="accent1"/>
            </a:solidFill>
            <a:prstDash val="solid"/>
            <a:round/>
            <a:headEnd type="none" w="med" len="med"/>
            <a:tailEnd type="none" w="med" len="med"/>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13" name="Straight Arrow Connector 12"/>
          <p:cNvCxnSpPr/>
          <p:nvPr/>
        </p:nvCxnSpPr>
        <p:spPr>
          <a:xfrm rot="16200000" flipH="1">
            <a:off x="3910568" y="2790000"/>
            <a:ext cx="486739" cy="301762"/>
          </a:xfrm>
          <a:prstGeom prst="straightConnector1">
            <a:avLst/>
          </a:prstGeom>
          <a:ln>
            <a:tailEnd type="arrow"/>
          </a:ln>
          <a:effectLst/>
        </p:spPr>
        <p:style>
          <a:lnRef idx="3">
            <a:schemeClr val="accent5"/>
          </a:lnRef>
          <a:fillRef idx="0">
            <a:schemeClr val="accent5"/>
          </a:fillRef>
          <a:effectRef idx="2">
            <a:schemeClr val="accent5"/>
          </a:effectRef>
          <a:fontRef idx="minor">
            <a:schemeClr val="tx1"/>
          </a:fontRef>
        </p:style>
      </p:cxnSp>
      <p:cxnSp>
        <p:nvCxnSpPr>
          <p:cNvPr id="15" name="Straight Arrow Connector 14"/>
          <p:cNvCxnSpPr/>
          <p:nvPr/>
        </p:nvCxnSpPr>
        <p:spPr>
          <a:xfrm rot="5400000">
            <a:off x="4496799" y="2840294"/>
            <a:ext cx="486740" cy="201174"/>
          </a:xfrm>
          <a:prstGeom prst="straightConnector1">
            <a:avLst/>
          </a:prstGeom>
          <a:ln w="38100" cap="flat" cmpd="sng" algn="ctr">
            <a:solidFill>
              <a:schemeClr val="accent6"/>
            </a:solidFill>
            <a:prstDash val="solid"/>
            <a:round/>
            <a:headEnd w="med" len="med"/>
            <a:tailEnd type="arrow" w="med" len="med"/>
          </a:ln>
          <a:effectLst/>
        </p:spPr>
        <p:style>
          <a:lnRef idx="2">
            <a:schemeClr val="accent6"/>
          </a:lnRef>
          <a:fillRef idx="0">
            <a:schemeClr val="accent6"/>
          </a:fillRef>
          <a:effectRef idx="1">
            <a:schemeClr val="accent6"/>
          </a:effectRef>
          <a:fontRef idx="minor">
            <a:schemeClr val="tx1"/>
          </a:fontRef>
        </p:style>
      </p:cxnSp>
      <p:grpSp>
        <p:nvGrpSpPr>
          <p:cNvPr id="4" name="Group 37"/>
          <p:cNvGrpSpPr/>
          <p:nvPr/>
        </p:nvGrpSpPr>
        <p:grpSpPr>
          <a:xfrm>
            <a:off x="7393155" y="1349768"/>
            <a:ext cx="817274" cy="1166698"/>
            <a:chOff x="7154257" y="1441017"/>
            <a:chExt cx="817274" cy="1166698"/>
          </a:xfrm>
        </p:grpSpPr>
        <p:grpSp>
          <p:nvGrpSpPr>
            <p:cNvPr id="5" name="Group 20"/>
            <p:cNvGrpSpPr/>
            <p:nvPr/>
          </p:nvGrpSpPr>
          <p:grpSpPr>
            <a:xfrm>
              <a:off x="7154255" y="1441016"/>
              <a:ext cx="528085" cy="817362"/>
              <a:chOff x="1194469" y="1785626"/>
              <a:chExt cx="641243" cy="1031136"/>
            </a:xfrm>
          </p:grpSpPr>
          <p:sp>
            <p:nvSpPr>
              <p:cNvPr id="20" name="Oval 19"/>
              <p:cNvSpPr/>
              <p:nvPr/>
            </p:nvSpPr>
            <p:spPr>
              <a:xfrm>
                <a:off x="1320206" y="1785626"/>
                <a:ext cx="402349" cy="389820"/>
              </a:xfrm>
              <a:prstGeom prst="ellipse">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ound Same Side Corner Rectangle 20"/>
              <p:cNvSpPr/>
              <p:nvPr/>
            </p:nvSpPr>
            <p:spPr>
              <a:xfrm>
                <a:off x="1194469" y="2175446"/>
                <a:ext cx="641243" cy="641316"/>
              </a:xfrm>
              <a:prstGeom prst="round2SameRect">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9" name="Magnetic Disk 14"/>
            <p:cNvSpPr/>
            <p:nvPr/>
          </p:nvSpPr>
          <p:spPr>
            <a:xfrm>
              <a:off x="7393155" y="1996076"/>
              <a:ext cx="578376" cy="611639"/>
            </a:xfrm>
            <a:prstGeom prst="flowChartMagneticDisk">
              <a:avLst/>
            </a:prstGeom>
            <a:ln w="38100" cap="flat" cmpd="sng" algn="ctr">
              <a:solidFill>
                <a:schemeClr val="accent6"/>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22" name="TextBox 21"/>
          <p:cNvSpPr txBox="1"/>
          <p:nvPr/>
        </p:nvSpPr>
        <p:spPr>
          <a:xfrm>
            <a:off x="393055" y="2335906"/>
            <a:ext cx="1950364" cy="369332"/>
          </a:xfrm>
          <a:prstGeom prst="rect">
            <a:avLst/>
          </a:prstGeom>
          <a:noFill/>
        </p:spPr>
        <p:txBody>
          <a:bodyPr wrap="square" rtlCol="0">
            <a:spAutoFit/>
          </a:bodyPr>
          <a:lstStyle/>
          <a:p>
            <a:r>
              <a:rPr lang="en-US" i="1" dirty="0" smtClean="0"/>
              <a:t>Server-side logging</a:t>
            </a:r>
            <a:endParaRPr lang="en-US" i="1" dirty="0"/>
          </a:p>
        </p:txBody>
      </p:sp>
      <p:sp>
        <p:nvSpPr>
          <p:cNvPr id="23" name="TextBox 22"/>
          <p:cNvSpPr txBox="1"/>
          <p:nvPr/>
        </p:nvSpPr>
        <p:spPr>
          <a:xfrm>
            <a:off x="6868059" y="2525673"/>
            <a:ext cx="1950364" cy="369332"/>
          </a:xfrm>
          <a:prstGeom prst="rect">
            <a:avLst/>
          </a:prstGeom>
          <a:noFill/>
        </p:spPr>
        <p:txBody>
          <a:bodyPr wrap="square" rtlCol="0">
            <a:spAutoFit/>
          </a:bodyPr>
          <a:lstStyle/>
          <a:p>
            <a:r>
              <a:rPr lang="en-US" i="1" dirty="0" smtClean="0"/>
              <a:t>Client-side logging</a:t>
            </a:r>
            <a:endParaRPr lang="en-US" i="1" dirty="0"/>
          </a:p>
        </p:txBody>
      </p:sp>
      <p:cxnSp>
        <p:nvCxnSpPr>
          <p:cNvPr id="61" name="Straight Connector 60"/>
          <p:cNvCxnSpPr/>
          <p:nvPr/>
        </p:nvCxnSpPr>
        <p:spPr>
          <a:xfrm rot="16200000" flipH="1">
            <a:off x="6013552" y="1987999"/>
            <a:ext cx="358261" cy="1"/>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635978" y="1971601"/>
            <a:ext cx="1441306" cy="1588"/>
          </a:xfrm>
          <a:prstGeom prst="straightConnector1">
            <a:avLst/>
          </a:prstGeom>
          <a:ln w="38100" cap="flat" cmpd="sng" algn="ctr">
            <a:solidFill>
              <a:schemeClr val="accent6"/>
            </a:solidFill>
            <a:prstDash val="solid"/>
            <a:round/>
            <a:headEnd type="arrow" w="med" len="med"/>
            <a:tailEnd type="arrow" w="med" len="med"/>
          </a:ln>
          <a:effectLst/>
        </p:spPr>
        <p:style>
          <a:lnRef idx="2">
            <a:schemeClr val="accent6"/>
          </a:lnRef>
          <a:fillRef idx="0">
            <a:schemeClr val="accent6"/>
          </a:fillRef>
          <a:effectRef idx="1">
            <a:schemeClr val="accent6"/>
          </a:effectRef>
          <a:fontRef idx="minor">
            <a:schemeClr val="tx1"/>
          </a:fontRef>
        </p:style>
      </p:cxnSp>
      <p:cxnSp>
        <p:nvCxnSpPr>
          <p:cNvPr id="62" name="Straight Connector 61"/>
          <p:cNvCxnSpPr/>
          <p:nvPr/>
        </p:nvCxnSpPr>
        <p:spPr>
          <a:xfrm rot="16200000" flipH="1">
            <a:off x="2355975" y="1972874"/>
            <a:ext cx="364692" cy="1"/>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1863412" y="1968425"/>
            <a:ext cx="1169326" cy="1588"/>
          </a:xfrm>
          <a:prstGeom prst="straightConnector1">
            <a:avLst/>
          </a:prstGeom>
          <a:ln>
            <a:headEnd type="arrow"/>
            <a:tailEnd type="arrow"/>
          </a:ln>
          <a:effectLst/>
        </p:spPr>
        <p:style>
          <a:lnRef idx="3">
            <a:schemeClr val="accent5"/>
          </a:lnRef>
          <a:fillRef idx="0">
            <a:schemeClr val="accent5"/>
          </a:fillRef>
          <a:effectRef idx="2">
            <a:schemeClr val="accent5"/>
          </a:effectRef>
          <a:fontRef idx="minor">
            <a:schemeClr val="tx1"/>
          </a:fontRef>
        </p:style>
      </p:cxnSp>
      <p:sp>
        <p:nvSpPr>
          <p:cNvPr id="68" name="TextBox 67"/>
          <p:cNvSpPr txBox="1"/>
          <p:nvPr/>
        </p:nvSpPr>
        <p:spPr>
          <a:xfrm>
            <a:off x="203200" y="3133453"/>
            <a:ext cx="2527299" cy="1200329"/>
          </a:xfrm>
          <a:prstGeom prst="rect">
            <a:avLst/>
          </a:prstGeom>
          <a:noFill/>
        </p:spPr>
        <p:txBody>
          <a:bodyPr wrap="square" rtlCol="0">
            <a:spAutoFit/>
          </a:bodyPr>
          <a:lstStyle/>
          <a:p>
            <a:r>
              <a:rPr lang="en-US" dirty="0" smtClean="0">
                <a:solidFill>
                  <a:schemeClr val="bg1">
                    <a:lumMod val="65000"/>
                  </a:schemeClr>
                </a:solidFill>
              </a:rPr>
              <a:t>Logs: </a:t>
            </a:r>
          </a:p>
          <a:p>
            <a:r>
              <a:rPr lang="en-US" dirty="0" smtClean="0">
                <a:solidFill>
                  <a:schemeClr val="bg1">
                    <a:lumMod val="65000"/>
                  </a:schemeClr>
                </a:solidFill>
              </a:rPr>
              <a:t>	- searches</a:t>
            </a:r>
          </a:p>
          <a:p>
            <a:r>
              <a:rPr lang="en-US" dirty="0" smtClean="0">
                <a:solidFill>
                  <a:schemeClr val="bg1">
                    <a:lumMod val="65000"/>
                  </a:schemeClr>
                </a:solidFill>
              </a:rPr>
              <a:t>	- SERP clicks</a:t>
            </a:r>
          </a:p>
          <a:p>
            <a:r>
              <a:rPr lang="en-US" dirty="0" smtClean="0">
                <a:solidFill>
                  <a:schemeClr val="bg1">
                    <a:lumMod val="65000"/>
                  </a:schemeClr>
                </a:solidFill>
              </a:rPr>
              <a:t>	- in-site navigation</a:t>
            </a:r>
            <a:endParaRPr lang="en-US" dirty="0">
              <a:solidFill>
                <a:schemeClr val="bg1">
                  <a:lumMod val="65000"/>
                </a:schemeClr>
              </a:solidFill>
            </a:endParaRPr>
          </a:p>
        </p:txBody>
      </p:sp>
      <p:sp>
        <p:nvSpPr>
          <p:cNvPr id="69" name="TextBox 68"/>
          <p:cNvSpPr txBox="1"/>
          <p:nvPr/>
        </p:nvSpPr>
        <p:spPr>
          <a:xfrm>
            <a:off x="6304903" y="3103481"/>
            <a:ext cx="2839097" cy="1477328"/>
          </a:xfrm>
          <a:prstGeom prst="rect">
            <a:avLst/>
          </a:prstGeom>
          <a:noFill/>
        </p:spPr>
        <p:txBody>
          <a:bodyPr wrap="square" rtlCol="0">
            <a:spAutoFit/>
          </a:bodyPr>
          <a:lstStyle/>
          <a:p>
            <a:r>
              <a:rPr lang="en-US" dirty="0" smtClean="0">
                <a:solidFill>
                  <a:srgbClr val="A6A6A6"/>
                </a:solidFill>
              </a:rPr>
              <a:t>Logs: </a:t>
            </a:r>
          </a:p>
          <a:p>
            <a:r>
              <a:rPr lang="en-US" dirty="0" smtClean="0">
                <a:solidFill>
                  <a:srgbClr val="A6A6A6"/>
                </a:solidFill>
              </a:rPr>
              <a:t>	- searches (anywhere)</a:t>
            </a:r>
          </a:p>
          <a:p>
            <a:r>
              <a:rPr lang="en-US" dirty="0" smtClean="0">
                <a:solidFill>
                  <a:srgbClr val="A6A6A6"/>
                </a:solidFill>
              </a:rPr>
              <a:t>	- clicks</a:t>
            </a:r>
          </a:p>
          <a:p>
            <a:r>
              <a:rPr lang="en-US" dirty="0" smtClean="0">
                <a:solidFill>
                  <a:srgbClr val="A6A6A6"/>
                </a:solidFill>
              </a:rPr>
              <a:t>	- page views</a:t>
            </a:r>
          </a:p>
          <a:p>
            <a:r>
              <a:rPr lang="en-US" dirty="0" smtClean="0">
                <a:solidFill>
                  <a:srgbClr val="A6A6A6"/>
                </a:solidFill>
              </a:rPr>
              <a:t>	- browser interactions</a:t>
            </a:r>
            <a:endParaRPr lang="en-US" dirty="0">
              <a:solidFill>
                <a:srgbClr val="A6A6A6"/>
              </a:solidFill>
            </a:endParaRPr>
          </a:p>
        </p:txBody>
      </p:sp>
      <p:grpSp>
        <p:nvGrpSpPr>
          <p:cNvPr id="17" name="Group 27"/>
          <p:cNvGrpSpPr/>
          <p:nvPr/>
        </p:nvGrpSpPr>
        <p:grpSpPr>
          <a:xfrm>
            <a:off x="2823311" y="5129849"/>
            <a:ext cx="1022406" cy="1035442"/>
            <a:chOff x="2632811" y="4863149"/>
            <a:chExt cx="1022406" cy="1035442"/>
          </a:xfrm>
        </p:grpSpPr>
        <p:grpSp>
          <p:nvGrpSpPr>
            <p:cNvPr id="18" name="Group 7"/>
            <p:cNvGrpSpPr/>
            <p:nvPr/>
          </p:nvGrpSpPr>
          <p:grpSpPr>
            <a:xfrm>
              <a:off x="2884016" y="4863148"/>
              <a:ext cx="528085" cy="817362"/>
              <a:chOff x="1194469" y="1785626"/>
              <a:chExt cx="641243" cy="1031136"/>
            </a:xfrm>
          </p:grpSpPr>
          <p:sp>
            <p:nvSpPr>
              <p:cNvPr id="36" name="Oval 35"/>
              <p:cNvSpPr/>
              <p:nvPr/>
            </p:nvSpPr>
            <p:spPr>
              <a:xfrm>
                <a:off x="1320206" y="1785626"/>
                <a:ext cx="402349" cy="389820"/>
              </a:xfrm>
              <a:prstGeom prst="ellipse">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7" name="Round Same Side Corner Rectangle 36"/>
              <p:cNvSpPr/>
              <p:nvPr/>
            </p:nvSpPr>
            <p:spPr>
              <a:xfrm>
                <a:off x="1194469" y="2175446"/>
                <a:ext cx="641243" cy="641316"/>
              </a:xfrm>
              <a:prstGeom prst="round2SameRect">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25" name="Group 7"/>
            <p:cNvGrpSpPr/>
            <p:nvPr/>
          </p:nvGrpSpPr>
          <p:grpSpPr>
            <a:xfrm>
              <a:off x="3127129" y="5015548"/>
              <a:ext cx="528085" cy="817362"/>
              <a:chOff x="1194469" y="1785626"/>
              <a:chExt cx="641243" cy="1031136"/>
            </a:xfrm>
          </p:grpSpPr>
          <p:sp>
            <p:nvSpPr>
              <p:cNvPr id="34" name="Oval 33"/>
              <p:cNvSpPr/>
              <p:nvPr/>
            </p:nvSpPr>
            <p:spPr>
              <a:xfrm>
                <a:off x="1320206" y="1785626"/>
                <a:ext cx="402349" cy="389820"/>
              </a:xfrm>
              <a:prstGeom prst="ellipse">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5" name="Round Same Side Corner Rectangle 34"/>
              <p:cNvSpPr/>
              <p:nvPr/>
            </p:nvSpPr>
            <p:spPr>
              <a:xfrm>
                <a:off x="1194469" y="2175446"/>
                <a:ext cx="641243" cy="641316"/>
              </a:xfrm>
              <a:prstGeom prst="round2SameRect">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26" name="Group 7"/>
            <p:cNvGrpSpPr/>
            <p:nvPr/>
          </p:nvGrpSpPr>
          <p:grpSpPr>
            <a:xfrm>
              <a:off x="2632809" y="5081227"/>
              <a:ext cx="528085" cy="817362"/>
              <a:chOff x="1194469" y="1785626"/>
              <a:chExt cx="641243" cy="1031136"/>
            </a:xfrm>
          </p:grpSpPr>
          <p:sp>
            <p:nvSpPr>
              <p:cNvPr id="32" name="Oval 31"/>
              <p:cNvSpPr/>
              <p:nvPr/>
            </p:nvSpPr>
            <p:spPr>
              <a:xfrm>
                <a:off x="1320206" y="1785626"/>
                <a:ext cx="402349" cy="389820"/>
              </a:xfrm>
              <a:prstGeom prst="ellipse">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3" name="Round Same Side Corner Rectangle 32"/>
              <p:cNvSpPr/>
              <p:nvPr/>
            </p:nvSpPr>
            <p:spPr>
              <a:xfrm>
                <a:off x="1194469" y="2175446"/>
                <a:ext cx="641243" cy="641316"/>
              </a:xfrm>
              <a:prstGeom prst="round2SameRect">
                <a:avLst/>
              </a:prstGeom>
              <a:ln w="38100" cap="flat" cmpd="sng" algn="ctr">
                <a:solidFill>
                  <a:schemeClr val="accent1"/>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grpSp>
        <p:nvGrpSpPr>
          <p:cNvPr id="46" name="Group 45"/>
          <p:cNvGrpSpPr/>
          <p:nvPr/>
        </p:nvGrpSpPr>
        <p:grpSpPr>
          <a:xfrm>
            <a:off x="36196" y="4326450"/>
            <a:ext cx="3068050" cy="1584480"/>
            <a:chOff x="36196" y="4326450"/>
            <a:chExt cx="3068050" cy="1584480"/>
          </a:xfrm>
        </p:grpSpPr>
        <p:sp>
          <p:nvSpPr>
            <p:cNvPr id="41" name="Cloud 40"/>
            <p:cNvSpPr/>
            <p:nvPr/>
          </p:nvSpPr>
          <p:spPr>
            <a:xfrm>
              <a:off x="36196" y="4326450"/>
              <a:ext cx="3068050" cy="1584480"/>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9" name="TextBox 38"/>
            <p:cNvSpPr txBox="1"/>
            <p:nvPr/>
          </p:nvSpPr>
          <p:spPr>
            <a:xfrm>
              <a:off x="327812" y="4530009"/>
              <a:ext cx="2467995" cy="923330"/>
            </a:xfrm>
            <a:prstGeom prst="rect">
              <a:avLst/>
            </a:prstGeom>
            <a:noFill/>
          </p:spPr>
          <p:txBody>
            <a:bodyPr wrap="square" rtlCol="0">
              <a:spAutoFit/>
            </a:bodyPr>
            <a:lstStyle/>
            <a:p>
              <a:pPr algn="ctr"/>
              <a:r>
                <a:rPr lang="en-US" dirty="0" smtClean="0"/>
                <a:t>Show me all the</a:t>
              </a:r>
              <a:r>
                <a:rPr lang="en-US" dirty="0" smtClean="0"/>
                <a:t> actions performed by </a:t>
              </a:r>
              <a:r>
                <a:rPr lang="en-US" dirty="0" smtClean="0"/>
                <a:t>user </a:t>
              </a:r>
              <a:r>
                <a:rPr lang="en-US" dirty="0" smtClean="0">
                  <a:latin typeface="Verdana"/>
                </a:rPr>
                <a:t>4417749.</a:t>
              </a:r>
              <a:endParaRPr lang="en-US" dirty="0"/>
            </a:p>
          </p:txBody>
        </p:sp>
      </p:grpSp>
      <p:sp>
        <p:nvSpPr>
          <p:cNvPr id="43" name="Rectangle 42"/>
          <p:cNvSpPr/>
          <p:nvPr/>
        </p:nvSpPr>
        <p:spPr>
          <a:xfrm>
            <a:off x="4914900" y="4762500"/>
            <a:ext cx="2552397" cy="1876296"/>
          </a:xfrm>
          <a:prstGeom prst="rect">
            <a:avLst/>
          </a:prstGeom>
          <a:ln>
            <a:solidFill>
              <a:srgbClr val="FFFFF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aphicFrame>
        <p:nvGraphicFramePr>
          <p:cNvPr id="42" name="Table 41"/>
          <p:cNvGraphicFramePr>
            <a:graphicFrameLocks noGrp="1"/>
          </p:cNvGraphicFramePr>
          <p:nvPr/>
        </p:nvGraphicFramePr>
        <p:xfrm>
          <a:off x="5211243" y="4901249"/>
          <a:ext cx="3708780" cy="1732247"/>
        </p:xfrm>
        <a:graphic>
          <a:graphicData uri="http://schemas.openxmlformats.org/drawingml/2006/table">
            <a:tbl>
              <a:tblPr firstRow="1" bandRow="1">
                <a:tableStyleId>{5C22544A-7EE6-4342-B048-85BDC9FD1C3A}</a:tableStyleId>
              </a:tblPr>
              <a:tblGrid>
                <a:gridCol w="1367357"/>
                <a:gridCol w="2341423"/>
              </a:tblGrid>
              <a:tr h="333576">
                <a:tc>
                  <a:txBody>
                    <a:bodyPr/>
                    <a:lstStyle/>
                    <a:p>
                      <a:r>
                        <a:rPr lang="en-US" sz="1400" dirty="0" smtClean="0"/>
                        <a:t>Query</a:t>
                      </a:r>
                      <a:endParaRPr lang="en-US" sz="1400" dirty="0"/>
                    </a:p>
                  </a:txBody>
                  <a:tcPr/>
                </a:tc>
                <a:tc>
                  <a:txBody>
                    <a:bodyPr/>
                    <a:lstStyle/>
                    <a:p>
                      <a:r>
                        <a:rPr lang="en-US" sz="1400" dirty="0" smtClean="0"/>
                        <a:t>Clicks</a:t>
                      </a:r>
                      <a:endParaRPr lang="en-US" sz="1400" dirty="0"/>
                    </a:p>
                  </a:txBody>
                  <a:tcPr/>
                </a:tc>
              </a:tr>
              <a:tr h="45055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i="0" u="none" strike="noStrike" dirty="0" smtClean="0">
                          <a:latin typeface="+mn-lt"/>
                        </a:rPr>
                        <a:t>care packages</a:t>
                      </a:r>
                    </a:p>
                    <a:p>
                      <a:endParaRPr lang="en-US" sz="1400" dirty="0">
                        <a:latin typeface="+mn-lt"/>
                      </a:endParaRPr>
                    </a:p>
                  </a:txBody>
                  <a:tcPr/>
                </a:tc>
                <a:tc>
                  <a:txBody>
                    <a:bodyPr/>
                    <a:lstStyle/>
                    <a:p>
                      <a:pPr algn="l"/>
                      <a:r>
                        <a:rPr lang="en-US" sz="1400" b="0" i="0" u="none" strike="noStrike" dirty="0" err="1" smtClean="0">
                          <a:latin typeface="+mn-lt"/>
                        </a:rPr>
                        <a:t>www.awesomecarepackages.com</a:t>
                      </a:r>
                      <a:r>
                        <a:rPr lang="en-US" sz="1400" b="0" i="0" u="none" strike="noStrike" dirty="0" smtClean="0">
                          <a:latin typeface="+mn-lt"/>
                        </a:rPr>
                        <a:t>,</a:t>
                      </a:r>
                    </a:p>
                    <a:p>
                      <a:pPr algn="l"/>
                      <a:r>
                        <a:rPr lang="en-US" sz="1400" b="0" i="0" u="none" strike="noStrike" dirty="0" err="1" smtClean="0">
                          <a:latin typeface="+mn-lt"/>
                        </a:rPr>
                        <a:t>www.anysoldier.com</a:t>
                      </a:r>
                      <a:endParaRPr lang="en-US" sz="1400" dirty="0">
                        <a:latin typeface="+mn-lt"/>
                      </a:endParaRPr>
                    </a:p>
                  </a:txBody>
                  <a:tcPr/>
                </a:tc>
              </a:tr>
              <a:tr h="333576">
                <a:tc>
                  <a:txBody>
                    <a:bodyPr/>
                    <a:lstStyle/>
                    <a:p>
                      <a:r>
                        <a:rPr lang="en-US" sz="1400" dirty="0" smtClean="0"/>
                        <a:t>movies for dogs</a:t>
                      </a:r>
                      <a:endParaRPr lang="en-US" sz="1400" dirty="0"/>
                    </a:p>
                  </a:txBody>
                  <a:tcPr/>
                </a:tc>
                <a:tc>
                  <a:txBody>
                    <a:bodyPr/>
                    <a:lstStyle/>
                    <a:p>
                      <a:pPr algn="l"/>
                      <a:endParaRPr lang="en-US" sz="1400" dirty="0"/>
                    </a:p>
                  </a:txBody>
                  <a:tcPr/>
                </a:tc>
              </a:tr>
              <a:tr h="333576">
                <a:tc>
                  <a:txBody>
                    <a:bodyPr/>
                    <a:lstStyle/>
                    <a:p>
                      <a:r>
                        <a:rPr lang="en-US" sz="1400" dirty="0" smtClean="0"/>
                        <a:t>blue book</a:t>
                      </a:r>
                      <a:endParaRPr lang="en-US" sz="1400" dirty="0"/>
                    </a:p>
                  </a:txBody>
                  <a:tcPr/>
                </a:tc>
                <a:tc>
                  <a:txBody>
                    <a:bodyPr/>
                    <a:lstStyle/>
                    <a:p>
                      <a:pPr algn="l"/>
                      <a:r>
                        <a:rPr lang="en-US" sz="1400" dirty="0" err="1" smtClean="0"/>
                        <a:t>www.kbb.com</a:t>
                      </a:r>
                      <a:endParaRPr lang="en-US" sz="1400" dirty="0"/>
                    </a:p>
                  </a:txBody>
                  <a:tcPr/>
                </a:tc>
              </a:tr>
            </a:tbl>
          </a:graphicData>
        </a:graphic>
      </p:graphicFrame>
      <p:sp>
        <p:nvSpPr>
          <p:cNvPr id="44" name="TextBox 43"/>
          <p:cNvSpPr txBox="1"/>
          <p:nvPr/>
        </p:nvSpPr>
        <p:spPr>
          <a:xfrm>
            <a:off x="6795380" y="6426116"/>
            <a:ext cx="917222" cy="369332"/>
          </a:xfrm>
          <a:prstGeom prst="rect">
            <a:avLst/>
          </a:prstGeom>
          <a:noFill/>
        </p:spPr>
        <p:txBody>
          <a:bodyPr wrap="square" rtlCol="0">
            <a:spAutoFit/>
          </a:bodyPr>
          <a:lstStyle/>
          <a:p>
            <a:r>
              <a:rPr lang="en-US" dirty="0" smtClean="0"/>
              <a:t>...</a:t>
            </a:r>
            <a:endParaRPr lang="en-US" dirty="0"/>
          </a:p>
        </p:txBody>
      </p:sp>
      <p:sp>
        <p:nvSpPr>
          <p:cNvPr id="45" name="TextBox 44"/>
          <p:cNvSpPr txBox="1"/>
          <p:nvPr/>
        </p:nvSpPr>
        <p:spPr>
          <a:xfrm>
            <a:off x="7801630" y="6627168"/>
            <a:ext cx="1342370" cy="230832"/>
          </a:xfrm>
          <a:prstGeom prst="rect">
            <a:avLst/>
          </a:prstGeom>
          <a:noFill/>
        </p:spPr>
        <p:txBody>
          <a:bodyPr wrap="square" rtlCol="0">
            <a:spAutoFit/>
          </a:bodyPr>
          <a:lstStyle/>
          <a:p>
            <a:r>
              <a:rPr lang="en-US" sz="900" dirty="0" smtClean="0"/>
              <a:t>From the AOL 2006 log.</a:t>
            </a:r>
            <a:endParaRPr lang="en-US" sz="900" dirty="0"/>
          </a:p>
        </p:txBody>
      </p:sp>
      <p:cxnSp>
        <p:nvCxnSpPr>
          <p:cNvPr id="47" name="Straight Arrow Connector 46"/>
          <p:cNvCxnSpPr/>
          <p:nvPr/>
        </p:nvCxnSpPr>
        <p:spPr>
          <a:xfrm rot="5400000" flipH="1" flipV="1">
            <a:off x="3894064" y="4871494"/>
            <a:ext cx="519749" cy="301763"/>
          </a:xfrm>
          <a:prstGeom prst="straightConnector1">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stCxn id="9" idx="2"/>
          </p:cNvCxnSpPr>
          <p:nvPr/>
        </p:nvCxnSpPr>
        <p:spPr>
          <a:xfrm rot="16200000" flipH="1">
            <a:off x="4558603" y="4731205"/>
            <a:ext cx="419098" cy="682985"/>
          </a:xfrm>
          <a:prstGeom prst="straightConnector1">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48" name="Title 1"/>
          <p:cNvSpPr>
            <a:spLocks noGrp="1"/>
          </p:cNvSpPr>
          <p:nvPr>
            <p:ph type="title"/>
          </p:nvPr>
        </p:nvSpPr>
        <p:spPr>
          <a:xfrm>
            <a:off x="457200" y="-42862"/>
            <a:ext cx="8229600" cy="1143000"/>
          </a:xfrm>
        </p:spPr>
        <p:txBody>
          <a:bodyPr>
            <a:normAutofit fontScale="90000"/>
          </a:bodyPr>
          <a:lstStyle/>
          <a:p>
            <a:r>
              <a:rPr lang="en-US" dirty="0" smtClean="0">
                <a:solidFill>
                  <a:srgbClr val="376092"/>
                </a:solidFill>
              </a:rPr>
              <a:t>Centralized search logging and mining</a:t>
            </a:r>
            <a:endParaRPr lang="en-US" dirty="0">
              <a:solidFill>
                <a:srgbClr val="376092"/>
              </a:solidFill>
            </a:endParaRPr>
          </a:p>
        </p:txBody>
      </p:sp>
      <p:cxnSp>
        <p:nvCxnSpPr>
          <p:cNvPr id="59" name="Straight Connector 58"/>
          <p:cNvCxnSpPr/>
          <p:nvPr/>
        </p:nvCxnSpPr>
        <p:spPr>
          <a:xfrm rot="16200000" flipH="1">
            <a:off x="5922190" y="2862959"/>
            <a:ext cx="540986" cy="2"/>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rot="19858036">
            <a:off x="5692599" y="2621438"/>
            <a:ext cx="1102781" cy="369332"/>
          </a:xfrm>
          <a:prstGeom prst="rect">
            <a:avLst/>
          </a:prstGeom>
          <a:noFill/>
        </p:spPr>
        <p:txBody>
          <a:bodyPr wrap="square" rtlCol="0">
            <a:spAutoFit/>
          </a:bodyPr>
          <a:lstStyle/>
          <a:p>
            <a:r>
              <a:rPr lang="en-US" dirty="0" smtClean="0"/>
              <a:t>Raw data</a:t>
            </a:r>
            <a:endParaRPr lang="en-US" dirty="0"/>
          </a:p>
        </p:txBody>
      </p:sp>
      <p:cxnSp>
        <p:nvCxnSpPr>
          <p:cNvPr id="16" name="Straight Arrow Connector 15"/>
          <p:cNvCxnSpPr/>
          <p:nvPr/>
        </p:nvCxnSpPr>
        <p:spPr>
          <a:xfrm rot="10800000" flipV="1">
            <a:off x="5185073" y="2502671"/>
            <a:ext cx="1892211" cy="1030712"/>
          </a:xfrm>
          <a:prstGeom prst="straightConnector1">
            <a:avLst/>
          </a:prstGeom>
          <a:ln w="38100" cap="flat" cmpd="sng" algn="ctr">
            <a:solidFill>
              <a:schemeClr val="accent6"/>
            </a:solidFill>
            <a:prstDash val="solid"/>
            <a:round/>
            <a:headEnd w="med" len="med"/>
            <a:tailEnd type="arrow" w="med" len="med"/>
          </a:ln>
          <a:effectLst/>
        </p:spPr>
        <p:style>
          <a:lnRef idx="2">
            <a:schemeClr val="accent6"/>
          </a:lnRef>
          <a:fillRef idx="0">
            <a:schemeClr val="accent6"/>
          </a:fillRef>
          <a:effectRef idx="1">
            <a:schemeClr val="accent6"/>
          </a:effectRef>
          <a:fontRef idx="minor">
            <a:schemeClr val="tx1"/>
          </a:fontRef>
        </p:style>
      </p:cxnSp>
      <p:sp>
        <p:nvSpPr>
          <p:cNvPr id="51" name="TextBox 50"/>
          <p:cNvSpPr txBox="1"/>
          <p:nvPr/>
        </p:nvSpPr>
        <p:spPr>
          <a:xfrm>
            <a:off x="3384898" y="5320350"/>
            <a:ext cx="2015607" cy="461665"/>
          </a:xfrm>
          <a:prstGeom prst="rect">
            <a:avLst/>
          </a:prstGeom>
          <a:solidFill>
            <a:schemeClr val="bg1"/>
          </a:solidFill>
          <a:ln>
            <a:solidFill>
              <a:schemeClr val="tx1">
                <a:lumMod val="50000"/>
                <a:lumOff val="50000"/>
              </a:schemeClr>
            </a:solidFill>
          </a:ln>
          <a:effectLst>
            <a:outerShdw blurRad="50800" dist="38100" dir="2700000">
              <a:srgbClr val="000000">
                <a:alpha val="43000"/>
              </a:srgbClr>
            </a:outerShdw>
          </a:effectLst>
        </p:spPr>
        <p:txBody>
          <a:bodyPr wrap="square" rtlCol="0">
            <a:spAutoFit/>
          </a:bodyPr>
          <a:lstStyle/>
          <a:p>
            <a:pPr algn="ctr"/>
            <a:r>
              <a:rPr lang="en-US" sz="2400" b="1" dirty="0" smtClean="0">
                <a:solidFill>
                  <a:schemeClr val="accent3">
                    <a:lumMod val="75000"/>
                  </a:schemeClr>
                </a:solidFill>
              </a:rPr>
              <a:t>lack of privacy</a:t>
            </a:r>
            <a:endParaRPr lang="en-US" sz="2400" dirty="0"/>
          </a:p>
        </p:txBody>
      </p:sp>
      <p:sp>
        <p:nvSpPr>
          <p:cNvPr id="52" name="TextBox 51"/>
          <p:cNvSpPr txBox="1"/>
          <p:nvPr/>
        </p:nvSpPr>
        <p:spPr>
          <a:xfrm>
            <a:off x="3076283" y="5910930"/>
            <a:ext cx="2457073" cy="461665"/>
          </a:xfrm>
          <a:prstGeom prst="rect">
            <a:avLst/>
          </a:prstGeom>
          <a:solidFill>
            <a:srgbClr val="FFFFFF"/>
          </a:solidFill>
          <a:ln>
            <a:solidFill>
              <a:srgbClr val="7F7F7F"/>
            </a:solidFill>
          </a:ln>
          <a:effectLst>
            <a:outerShdw blurRad="50800" dist="38100" dir="2700000">
              <a:srgbClr val="000000">
                <a:alpha val="43000"/>
              </a:srgbClr>
            </a:outerShdw>
          </a:effectLst>
        </p:spPr>
        <p:txBody>
          <a:bodyPr wrap="none" rtlCol="0">
            <a:spAutoFit/>
          </a:bodyPr>
          <a:lstStyle/>
          <a:p>
            <a:pPr algn="ctr"/>
            <a:r>
              <a:rPr lang="en-US" sz="2400" b="1" dirty="0" smtClean="0">
                <a:solidFill>
                  <a:schemeClr val="accent4">
                    <a:lumMod val="75000"/>
                  </a:schemeClr>
                </a:solidFill>
              </a:rPr>
              <a:t>lack of anonymity</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4" grpId="0"/>
      <p:bldP spid="45" grpId="0"/>
      <p:bldP spid="51" grpId="0" animBg="1"/>
      <p:bldP spid="52"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595959"/>
                </a:solidFill>
              </a:rPr>
              <a:t>Drawbacks of the </a:t>
            </a:r>
            <a:r>
              <a:rPr lang="en-US" dirty="0" smtClean="0">
                <a:solidFill>
                  <a:srgbClr val="376092"/>
                </a:solidFill>
              </a:rPr>
              <a:t>centralized model</a:t>
            </a:r>
            <a:r>
              <a:rPr lang="en-US" dirty="0" smtClean="0"/>
              <a:t> </a:t>
            </a:r>
            <a:r>
              <a:rPr lang="en-US" dirty="0" smtClean="0">
                <a:solidFill>
                  <a:srgbClr val="595959"/>
                </a:solidFill>
              </a:rPr>
              <a:t>for </a:t>
            </a:r>
            <a:r>
              <a:rPr lang="en-US" i="1" dirty="0" smtClean="0">
                <a:solidFill>
                  <a:srgbClr val="595959"/>
                </a:solidFill>
              </a:rPr>
              <a:t>users </a:t>
            </a:r>
            <a:r>
              <a:rPr lang="en-US" dirty="0" smtClean="0">
                <a:solidFill>
                  <a:srgbClr val="595959"/>
                </a:solidFill>
              </a:rPr>
              <a:t>and </a:t>
            </a:r>
            <a:r>
              <a:rPr lang="en-US" i="1" dirty="0" smtClean="0">
                <a:solidFill>
                  <a:srgbClr val="595959"/>
                </a:solidFill>
              </a:rPr>
              <a:t>researchers</a:t>
            </a:r>
            <a:endParaRPr lang="en-US" i="1" dirty="0">
              <a:solidFill>
                <a:schemeClr val="accent6">
                  <a:lumMod val="75000"/>
                </a:schemeClr>
              </a:solidFill>
            </a:endParaRPr>
          </a:p>
        </p:txBody>
      </p:sp>
      <p:sp>
        <p:nvSpPr>
          <p:cNvPr id="3" name="Content Placeholder 2"/>
          <p:cNvSpPr>
            <a:spLocks noGrp="1"/>
          </p:cNvSpPr>
          <p:nvPr>
            <p:ph idx="1"/>
          </p:nvPr>
        </p:nvSpPr>
        <p:spPr/>
        <p:txBody>
          <a:bodyPr>
            <a:normAutofit fontScale="85000" lnSpcReduction="20000"/>
          </a:bodyPr>
          <a:lstStyle/>
          <a:p>
            <a:r>
              <a:rPr lang="en-US" sz="3294" b="1" dirty="0" smtClean="0">
                <a:solidFill>
                  <a:schemeClr val="accent2">
                    <a:lumMod val="75000"/>
                  </a:schemeClr>
                </a:solidFill>
              </a:rPr>
              <a:t>lack of user control</a:t>
            </a:r>
          </a:p>
          <a:p>
            <a:pPr lvl="1"/>
            <a:r>
              <a:rPr lang="en-US" dirty="0" smtClean="0"/>
              <a:t>raw search data is stored out of reach of users </a:t>
            </a:r>
          </a:p>
          <a:p>
            <a:r>
              <a:rPr lang="en-US" sz="3294" b="1" dirty="0" smtClean="0">
                <a:solidFill>
                  <a:schemeClr val="accent3">
                    <a:lumMod val="75000"/>
                  </a:schemeClr>
                </a:solidFill>
              </a:rPr>
              <a:t>lack of privacy</a:t>
            </a:r>
            <a:endParaRPr lang="en-US" sz="3294" dirty="0" smtClean="0">
              <a:solidFill>
                <a:schemeClr val="accent3">
                  <a:lumMod val="75000"/>
                </a:schemeClr>
              </a:solidFill>
            </a:endParaRPr>
          </a:p>
          <a:p>
            <a:pPr lvl="1"/>
            <a:r>
              <a:rPr lang="en-US" dirty="0" smtClean="0"/>
              <a:t>raw data </a:t>
            </a:r>
            <a:r>
              <a:rPr lang="en-US" i="1" dirty="0" smtClean="0"/>
              <a:t>could</a:t>
            </a:r>
            <a:r>
              <a:rPr lang="en-US" i="1" dirty="0" smtClean="0"/>
              <a:t> </a:t>
            </a:r>
            <a:r>
              <a:rPr lang="en-US" dirty="0" smtClean="0"/>
              <a:t>contain personally </a:t>
            </a:r>
            <a:r>
              <a:rPr lang="en-US" dirty="0" smtClean="0"/>
              <a:t>identifiable information</a:t>
            </a:r>
          </a:p>
          <a:p>
            <a:pPr lvl="1"/>
            <a:r>
              <a:rPr lang="en-US" dirty="0" smtClean="0"/>
              <a:t>multiple user </a:t>
            </a:r>
            <a:r>
              <a:rPr lang="en-US" dirty="0" smtClean="0"/>
              <a:t>actions with common </a:t>
            </a:r>
            <a:r>
              <a:rPr lang="en-US" dirty="0" smtClean="0"/>
              <a:t>identifier</a:t>
            </a:r>
          </a:p>
          <a:p>
            <a:r>
              <a:rPr lang="en-US" sz="3294" b="1" dirty="0" smtClean="0">
                <a:solidFill>
                  <a:schemeClr val="accent4">
                    <a:lumMod val="75000"/>
                  </a:schemeClr>
                </a:solidFill>
              </a:rPr>
              <a:t>lack of anonymity</a:t>
            </a:r>
          </a:p>
          <a:p>
            <a:pPr lvl="1"/>
            <a:r>
              <a:rPr lang="en-US" dirty="0" smtClean="0"/>
              <a:t>source </a:t>
            </a:r>
            <a:r>
              <a:rPr lang="en-US" dirty="0" smtClean="0"/>
              <a:t>information logged </a:t>
            </a:r>
            <a:r>
              <a:rPr lang="en-US" dirty="0" smtClean="0"/>
              <a:t>(e.g., IP address</a:t>
            </a:r>
            <a:r>
              <a:rPr lang="en-US" dirty="0" smtClean="0"/>
              <a:t>)</a:t>
            </a:r>
          </a:p>
          <a:p>
            <a:r>
              <a:rPr lang="en-US" sz="3294" b="1" dirty="0" smtClean="0">
                <a:solidFill>
                  <a:schemeClr val="accent5">
                    <a:lumMod val="75000"/>
                  </a:schemeClr>
                </a:solidFill>
              </a:rPr>
              <a:t>lack of </a:t>
            </a:r>
            <a:r>
              <a:rPr lang="en-US" sz="3294" b="1" dirty="0" err="1" smtClean="0">
                <a:solidFill>
                  <a:schemeClr val="accent5">
                    <a:lumMod val="75000"/>
                  </a:schemeClr>
                </a:solidFill>
              </a:rPr>
              <a:t>sharability</a:t>
            </a:r>
            <a:endParaRPr lang="en-US" sz="3294" b="1" dirty="0" smtClean="0">
              <a:solidFill>
                <a:schemeClr val="accent5">
                  <a:lumMod val="75000"/>
                </a:schemeClr>
              </a:solidFill>
            </a:endParaRPr>
          </a:p>
          <a:p>
            <a:pPr lvl="1"/>
            <a:r>
              <a:rPr lang="en-US" dirty="0" smtClean="0"/>
              <a:t>logs</a:t>
            </a:r>
            <a:r>
              <a:rPr lang="en-US" dirty="0" smtClean="0"/>
              <a:t> not shared (</a:t>
            </a:r>
            <a:r>
              <a:rPr lang="en-US" dirty="0" smtClean="0"/>
              <a:t>privacy, legal, and competition issues)</a:t>
            </a:r>
            <a:endParaRPr lang="en-US" dirty="0" smtClean="0"/>
          </a:p>
          <a:p>
            <a:pPr lvl="1"/>
            <a:r>
              <a:rPr lang="en-US" dirty="0" smtClean="0"/>
              <a:t>cannot reproducible research results</a:t>
            </a:r>
          </a:p>
          <a:p>
            <a:pPr lvl="1"/>
            <a:r>
              <a:rPr lang="en-US" dirty="0" smtClean="0"/>
              <a:t>stifles scientific process</a:t>
            </a:r>
          </a:p>
          <a:p>
            <a:pPr lvl="1">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65000"/>
                    <a:lumOff val="35000"/>
                  </a:schemeClr>
                </a:solidFill>
              </a:rPr>
              <a:t>Outline</a:t>
            </a:r>
            <a:endParaRPr lang="en-US" dirty="0">
              <a:solidFill>
                <a:schemeClr val="tx1">
                  <a:lumMod val="65000"/>
                  <a:lumOff val="35000"/>
                </a:schemeClr>
              </a:solidFill>
            </a:endParaRPr>
          </a:p>
        </p:txBody>
      </p:sp>
      <p:sp>
        <p:nvSpPr>
          <p:cNvPr id="3" name="Content Placeholder 2"/>
          <p:cNvSpPr>
            <a:spLocks noGrp="1"/>
          </p:cNvSpPr>
          <p:nvPr>
            <p:ph idx="1"/>
          </p:nvPr>
        </p:nvSpPr>
        <p:spPr/>
        <p:txBody>
          <a:bodyPr>
            <a:normAutofit fontScale="85000" lnSpcReduction="20000"/>
          </a:bodyPr>
          <a:lstStyle/>
          <a:p>
            <a:r>
              <a:rPr lang="en-US" i="1" dirty="0" smtClean="0">
                <a:solidFill>
                  <a:schemeClr val="bg1">
                    <a:lumMod val="75000"/>
                  </a:schemeClr>
                </a:solidFill>
              </a:rPr>
              <a:t>Centralized search logging and mining</a:t>
            </a:r>
          </a:p>
          <a:p>
            <a:r>
              <a:rPr lang="en-US" dirty="0" err="1" smtClean="0">
                <a:solidFill>
                  <a:schemeClr val="accent6">
                    <a:lumMod val="75000"/>
                  </a:schemeClr>
                </a:solidFill>
              </a:rPr>
              <a:t>CrowdLogging</a:t>
            </a:r>
            <a:endParaRPr lang="en-US" dirty="0" smtClean="0">
              <a:solidFill>
                <a:schemeClr val="accent6">
                  <a:lumMod val="75000"/>
                </a:schemeClr>
              </a:solidFill>
            </a:endParaRPr>
          </a:p>
          <a:p>
            <a:pPr lvl="1"/>
            <a:r>
              <a:rPr lang="en-US" dirty="0" smtClean="0"/>
              <a:t>logging, mining, and releasing data</a:t>
            </a:r>
          </a:p>
          <a:p>
            <a:pPr lvl="1"/>
            <a:r>
              <a:rPr lang="en-US" dirty="0" smtClean="0"/>
              <a:t>advantages</a:t>
            </a:r>
          </a:p>
          <a:p>
            <a:pPr lvl="1"/>
            <a:r>
              <a:rPr lang="en-US" dirty="0" smtClean="0"/>
              <a:t>comparison with </a:t>
            </a:r>
            <a:r>
              <a:rPr lang="en-US" dirty="0" smtClean="0">
                <a:solidFill>
                  <a:schemeClr val="accent1">
                    <a:lumMod val="75000"/>
                  </a:schemeClr>
                </a:solidFill>
              </a:rPr>
              <a:t>centralized model</a:t>
            </a:r>
          </a:p>
          <a:p>
            <a:r>
              <a:rPr lang="en-US" dirty="0" smtClean="0"/>
              <a:t>The </a:t>
            </a:r>
            <a:r>
              <a:rPr lang="en-US" dirty="0" smtClean="0">
                <a:solidFill>
                  <a:srgbClr val="E46C0A"/>
                </a:solidFill>
              </a:rPr>
              <a:t>CrowdLogger </a:t>
            </a:r>
            <a:r>
              <a:rPr lang="en-US" dirty="0" smtClean="0"/>
              <a:t>browser extension</a:t>
            </a:r>
          </a:p>
          <a:p>
            <a:pPr lvl="1"/>
            <a:r>
              <a:rPr lang="en-US" dirty="0" smtClean="0"/>
              <a:t>overview</a:t>
            </a:r>
          </a:p>
          <a:p>
            <a:pPr lvl="1"/>
            <a:r>
              <a:rPr lang="en-US" dirty="0" smtClean="0"/>
              <a:t>collected </a:t>
            </a:r>
            <a:r>
              <a:rPr lang="en-US" dirty="0" smtClean="0"/>
              <a:t>data</a:t>
            </a:r>
          </a:p>
          <a:p>
            <a:r>
              <a:rPr lang="en-US" dirty="0" smtClean="0"/>
              <a:t>Technical stuff</a:t>
            </a:r>
          </a:p>
          <a:p>
            <a:pPr lvl="1"/>
            <a:r>
              <a:rPr lang="en-US" dirty="0" smtClean="0"/>
              <a:t>secret sharing</a:t>
            </a:r>
          </a:p>
          <a:p>
            <a:pPr lvl="1"/>
            <a:r>
              <a:rPr lang="en-US" dirty="0" smtClean="0"/>
              <a:t>privacy policies (e.g., differential privacy)</a:t>
            </a:r>
            <a:endParaRPr lang="en-US" dirty="0"/>
          </a:p>
        </p:txBody>
      </p:sp>
      <p:grpSp>
        <p:nvGrpSpPr>
          <p:cNvPr id="11" name="Group 10"/>
          <p:cNvGrpSpPr/>
          <p:nvPr/>
        </p:nvGrpSpPr>
        <p:grpSpPr>
          <a:xfrm>
            <a:off x="457200" y="4635500"/>
            <a:ext cx="6565900" cy="1016000"/>
            <a:chOff x="457200" y="4635500"/>
            <a:chExt cx="6565900" cy="1016000"/>
          </a:xfrm>
        </p:grpSpPr>
        <p:cxnSp>
          <p:nvCxnSpPr>
            <p:cNvPr id="5" name="Straight Connector 4"/>
            <p:cNvCxnSpPr/>
            <p:nvPr/>
          </p:nvCxnSpPr>
          <p:spPr>
            <a:xfrm>
              <a:off x="457200" y="4876800"/>
              <a:ext cx="3149600" cy="2540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825500" y="5270500"/>
              <a:ext cx="2781300" cy="2540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825500" y="5626100"/>
              <a:ext cx="6197600" cy="2540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4076700" y="4635500"/>
              <a:ext cx="2070100" cy="660400"/>
            </a:xfrm>
            <a:prstGeom prst="rect">
              <a:avLst/>
            </a:prstGeom>
            <a:ln>
              <a:solidFill>
                <a:schemeClr val="tx1">
                  <a:lumMod val="50000"/>
                  <a:lumOff val="50000"/>
                </a:schemeClr>
              </a:solidFill>
            </a:ln>
            <a:effectLst>
              <a:outerShdw blurRad="50800" dist="38100" dir="2700000">
                <a:srgbClr val="000000">
                  <a:alpha val="43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rgbClr val="404040"/>
                  </a:solidFill>
                </a:rPr>
                <a:t>See the paper</a:t>
              </a:r>
            </a:p>
            <a:p>
              <a:pPr algn="ctr"/>
              <a:r>
                <a:rPr lang="en-US" dirty="0" smtClean="0">
                  <a:solidFill>
                    <a:srgbClr val="404040"/>
                  </a:solidFill>
                </a:rPr>
                <a:t>for details</a:t>
              </a:r>
              <a:endParaRPr lang="en-US" dirty="0">
                <a:solidFill>
                  <a:srgbClr val="40404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solidFill>
                  <a:srgbClr val="E46C0A"/>
                </a:solidFill>
              </a:rPr>
              <a:t>CrowdLogging</a:t>
            </a:r>
            <a:r>
              <a:rPr lang="en-US" dirty="0" smtClean="0">
                <a:solidFill>
                  <a:srgbClr val="E46C0A"/>
                </a:solidFill>
              </a:rPr>
              <a:t>: </a:t>
            </a:r>
            <a:r>
              <a:rPr lang="en-US" dirty="0" smtClean="0">
                <a:solidFill>
                  <a:srgbClr val="595959"/>
                </a:solidFill>
              </a:rPr>
              <a:t>how data is logged</a:t>
            </a:r>
            <a:endParaRPr lang="en-US" dirty="0">
              <a:solidFill>
                <a:srgbClr val="595959"/>
              </a:solidFill>
            </a:endParaRPr>
          </a:p>
        </p:txBody>
      </p:sp>
      <p:sp>
        <p:nvSpPr>
          <p:cNvPr id="3" name="Content Placeholder 2"/>
          <p:cNvSpPr>
            <a:spLocks noGrp="1"/>
          </p:cNvSpPr>
          <p:nvPr>
            <p:ph idx="1"/>
          </p:nvPr>
        </p:nvSpPr>
        <p:spPr>
          <a:xfrm>
            <a:off x="457200" y="1600201"/>
            <a:ext cx="8229600" cy="2668588"/>
          </a:xfrm>
        </p:spPr>
        <p:txBody>
          <a:bodyPr>
            <a:normAutofit lnSpcReduction="10000"/>
          </a:bodyPr>
          <a:lstStyle/>
          <a:p>
            <a:r>
              <a:rPr lang="en-US" dirty="0" smtClean="0"/>
              <a:t>User </a:t>
            </a:r>
            <a:r>
              <a:rPr lang="en-US" dirty="0" smtClean="0"/>
              <a:t>downloads </a:t>
            </a:r>
            <a:r>
              <a:rPr lang="en-US" dirty="0" smtClean="0"/>
              <a:t>browser extension or proxy</a:t>
            </a:r>
          </a:p>
          <a:p>
            <a:r>
              <a:rPr lang="en-US" dirty="0" smtClean="0"/>
              <a:t>User’s web interactions logged locally</a:t>
            </a:r>
          </a:p>
          <a:p>
            <a:pPr lvl="1"/>
            <a:r>
              <a:rPr lang="en-US" dirty="0" smtClean="0"/>
              <a:t>can be examined and deleted at any time</a:t>
            </a:r>
          </a:p>
          <a:p>
            <a:r>
              <a:rPr lang="en-US" dirty="0" smtClean="0"/>
              <a:t>Benefits:</a:t>
            </a:r>
          </a:p>
          <a:p>
            <a:pPr lvl="1"/>
            <a:r>
              <a:rPr lang="en-US" b="1" dirty="0" smtClean="0">
                <a:solidFill>
                  <a:schemeClr val="accent2">
                    <a:lumMod val="75000"/>
                  </a:schemeClr>
                </a:solidFill>
              </a:rPr>
              <a:t>user control</a:t>
            </a:r>
            <a:endParaRPr lang="en-US" dirty="0"/>
          </a:p>
        </p:txBody>
      </p:sp>
      <p:sp>
        <p:nvSpPr>
          <p:cNvPr id="4" name="Rounded Rectangle 3"/>
          <p:cNvSpPr/>
          <p:nvPr/>
        </p:nvSpPr>
        <p:spPr>
          <a:xfrm>
            <a:off x="546100" y="53598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ounded Rectangle 4"/>
          <p:cNvSpPr/>
          <p:nvPr/>
        </p:nvSpPr>
        <p:spPr>
          <a:xfrm>
            <a:off x="393700" y="52074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Rounded Rectangle 5"/>
          <p:cNvSpPr/>
          <p:nvPr/>
        </p:nvSpPr>
        <p:spPr>
          <a:xfrm>
            <a:off x="241300" y="50550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nvGrpSpPr>
          <p:cNvPr id="8" name="Group 20"/>
          <p:cNvGrpSpPr/>
          <p:nvPr/>
        </p:nvGrpSpPr>
        <p:grpSpPr>
          <a:xfrm>
            <a:off x="457200" y="5182062"/>
            <a:ext cx="528085" cy="817362"/>
            <a:chOff x="1194469" y="1785626"/>
            <a:chExt cx="641243" cy="1031136"/>
          </a:xfrm>
        </p:grpSpPr>
        <p:sp>
          <p:nvSpPr>
            <p:cNvPr id="9" name="Oval 8"/>
            <p:cNvSpPr/>
            <p:nvPr/>
          </p:nvSpPr>
          <p:spPr>
            <a:xfrm>
              <a:off x="1320206" y="1785626"/>
              <a:ext cx="402349" cy="389820"/>
            </a:xfrm>
            <a:prstGeom prst="ellipse">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Round Same Side Corner Rectangle 9"/>
            <p:cNvSpPr/>
            <p:nvPr/>
          </p:nvSpPr>
          <p:spPr>
            <a:xfrm>
              <a:off x="1194469" y="2175446"/>
              <a:ext cx="641243" cy="641316"/>
            </a:xfrm>
            <a:prstGeom prst="round2SameRect">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1" name="Magnetic Disk 14"/>
          <p:cNvSpPr/>
          <p:nvPr/>
        </p:nvSpPr>
        <p:spPr>
          <a:xfrm>
            <a:off x="1479024" y="5387785"/>
            <a:ext cx="578376" cy="611639"/>
          </a:xfrm>
          <a:prstGeom prst="flowChartMagneticDisk">
            <a:avLst/>
          </a:prstGeom>
          <a:ln w="38100" cap="flat" cmpd="sng" algn="ctr">
            <a:solidFill>
              <a:schemeClr val="accent6"/>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2" name="Cloud 11"/>
          <p:cNvSpPr/>
          <p:nvPr/>
        </p:nvSpPr>
        <p:spPr>
          <a:xfrm>
            <a:off x="831324" y="4362219"/>
            <a:ext cx="1295400" cy="597362"/>
          </a:xfrm>
          <a:prstGeom prst="cloud">
            <a:avLst/>
          </a:prstGeom>
          <a:ln w="38100" cap="flat" cmpd="sng" algn="ctr">
            <a:solidFill>
              <a:schemeClr val="accent1"/>
            </a:solidFill>
            <a:prstDash val="solid"/>
            <a:round/>
            <a:headEnd type="none" w="med" len="med"/>
            <a:tailEnd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Web</a:t>
            </a:r>
            <a:endParaRPr lang="en-US" dirty="0"/>
          </a:p>
        </p:txBody>
      </p:sp>
      <p:sp>
        <p:nvSpPr>
          <p:cNvPr id="13" name="TextBox 12"/>
          <p:cNvSpPr txBox="1"/>
          <p:nvPr/>
        </p:nvSpPr>
        <p:spPr>
          <a:xfrm>
            <a:off x="368300" y="5522479"/>
            <a:ext cx="698500" cy="369332"/>
          </a:xfrm>
          <a:prstGeom prst="rect">
            <a:avLst/>
          </a:prstGeom>
          <a:noFill/>
        </p:spPr>
        <p:txBody>
          <a:bodyPr wrap="square" rtlCol="0">
            <a:spAutoFit/>
          </a:bodyPr>
          <a:lstStyle/>
          <a:p>
            <a:pPr algn="ctr"/>
            <a:r>
              <a:rPr lang="en-US" dirty="0" smtClean="0"/>
              <a:t>User</a:t>
            </a:r>
            <a:endParaRPr lang="en-US" dirty="0"/>
          </a:p>
        </p:txBody>
      </p:sp>
      <p:sp>
        <p:nvSpPr>
          <p:cNvPr id="31" name="TextBox 30"/>
          <p:cNvSpPr txBox="1"/>
          <p:nvPr/>
        </p:nvSpPr>
        <p:spPr>
          <a:xfrm>
            <a:off x="1428224" y="5515336"/>
            <a:ext cx="698500" cy="523220"/>
          </a:xfrm>
          <a:prstGeom prst="rect">
            <a:avLst/>
          </a:prstGeom>
          <a:noFill/>
        </p:spPr>
        <p:txBody>
          <a:bodyPr wrap="square" rtlCol="0">
            <a:spAutoFit/>
          </a:bodyPr>
          <a:lstStyle/>
          <a:p>
            <a:pPr algn="ctr"/>
            <a:r>
              <a:rPr lang="en-US" sz="1400" dirty="0" smtClean="0"/>
              <a:t>User</a:t>
            </a:r>
            <a:br>
              <a:rPr lang="en-US" sz="1400" dirty="0" smtClean="0"/>
            </a:br>
            <a:r>
              <a:rPr lang="en-US" sz="1400" dirty="0" smtClean="0"/>
              <a:t>Log</a:t>
            </a:r>
          </a:p>
        </p:txBody>
      </p:sp>
      <p:cxnSp>
        <p:nvCxnSpPr>
          <p:cNvPr id="36" name="Straight Connector 35"/>
          <p:cNvCxnSpPr/>
          <p:nvPr/>
        </p:nvCxnSpPr>
        <p:spPr>
          <a:xfrm>
            <a:off x="1251984" y="5053731"/>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9"/>
          <p:cNvCxnSpPr>
            <a:stCxn id="10" idx="0"/>
            <a:endCxn id="12" idx="1"/>
          </p:cNvCxnSpPr>
          <p:nvPr/>
        </p:nvCxnSpPr>
        <p:spPr>
          <a:xfrm flipV="1">
            <a:off x="985285" y="4958945"/>
            <a:ext cx="493739" cy="786300"/>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10"/>
          <p:cNvCxnSpPr>
            <a:stCxn id="12" idx="1"/>
            <a:endCxn id="11" idx="1"/>
          </p:cNvCxnSpPr>
          <p:nvPr/>
        </p:nvCxnSpPr>
        <p:spPr>
          <a:xfrm rot="16200000" flipH="1">
            <a:off x="1409198" y="5028771"/>
            <a:ext cx="428840" cy="289188"/>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1479024" y="5975056"/>
            <a:ext cx="1984640" cy="369332"/>
          </a:xfrm>
          <a:prstGeom prst="rect">
            <a:avLst/>
          </a:prstGeom>
          <a:noFill/>
        </p:spPr>
        <p:txBody>
          <a:bodyPr wrap="square" rtlCol="0">
            <a:spAutoFit/>
          </a:bodyPr>
          <a:lstStyle/>
          <a:p>
            <a:r>
              <a:rPr lang="en-US" dirty="0" smtClean="0"/>
              <a:t>User’s computer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solidFill>
                  <a:srgbClr val="E46C0A"/>
                </a:solidFill>
              </a:rPr>
              <a:t>CrowdLogging</a:t>
            </a:r>
            <a:r>
              <a:rPr lang="en-US" dirty="0" smtClean="0">
                <a:solidFill>
                  <a:srgbClr val="E46C0A"/>
                </a:solidFill>
              </a:rPr>
              <a:t>: </a:t>
            </a:r>
            <a:r>
              <a:rPr lang="en-US" dirty="0" smtClean="0">
                <a:solidFill>
                  <a:srgbClr val="595959"/>
                </a:solidFill>
              </a:rPr>
              <a:t>how data is mined</a:t>
            </a:r>
            <a:endParaRPr lang="en-US" dirty="0">
              <a:solidFill>
                <a:srgbClr val="595959"/>
              </a:solidFill>
            </a:endParaRPr>
          </a:p>
        </p:txBody>
      </p:sp>
      <p:sp>
        <p:nvSpPr>
          <p:cNvPr id="3" name="Content Placeholder 2"/>
          <p:cNvSpPr>
            <a:spLocks noGrp="1"/>
          </p:cNvSpPr>
          <p:nvPr>
            <p:ph idx="1"/>
          </p:nvPr>
        </p:nvSpPr>
        <p:spPr>
          <a:xfrm>
            <a:off x="457200" y="1600201"/>
            <a:ext cx="8229600" cy="2668588"/>
          </a:xfrm>
        </p:spPr>
        <p:txBody>
          <a:bodyPr>
            <a:normAutofit fontScale="77500" lnSpcReduction="20000"/>
          </a:bodyPr>
          <a:lstStyle/>
          <a:p>
            <a:r>
              <a:rPr lang="en-US" dirty="0" smtClean="0"/>
              <a:t>Researchers request a mining experiment</a:t>
            </a:r>
          </a:p>
          <a:p>
            <a:r>
              <a:rPr lang="en-US" dirty="0" smtClean="0"/>
              <a:t>User software pulls experiment request</a:t>
            </a:r>
          </a:p>
          <a:p>
            <a:r>
              <a:rPr lang="en-US" i="1" dirty="0" smtClean="0"/>
              <a:t>User approves experiment</a:t>
            </a:r>
            <a:endParaRPr lang="en-US" i="1" dirty="0" smtClean="0"/>
          </a:p>
          <a:p>
            <a:r>
              <a:rPr lang="en-US" dirty="0" smtClean="0"/>
              <a:t>E</a:t>
            </a:r>
            <a:r>
              <a:rPr lang="en-US" dirty="0" smtClean="0"/>
              <a:t>xtract </a:t>
            </a:r>
            <a:r>
              <a:rPr lang="en-US" i="1" u="sng" dirty="0" smtClean="0"/>
              <a:t>search </a:t>
            </a:r>
            <a:r>
              <a:rPr lang="en-US" i="1" u="sng" dirty="0" smtClean="0"/>
              <a:t>artifacts</a:t>
            </a:r>
            <a:endParaRPr lang="en-US" dirty="0" smtClean="0"/>
          </a:p>
          <a:p>
            <a:r>
              <a:rPr lang="en-US" dirty="0" smtClean="0"/>
              <a:t>E.g., query pairs: 	“home </a:t>
            </a:r>
            <a:r>
              <a:rPr lang="en-US" dirty="0" smtClean="0"/>
              <a:t>depot </a:t>
            </a:r>
            <a:r>
              <a:rPr lang="en-US" dirty="0" smtClean="0"/>
              <a:t>-&gt;</a:t>
            </a:r>
            <a:r>
              <a:rPr lang="en-US" dirty="0" smtClean="0"/>
              <a:t> </a:t>
            </a:r>
            <a:r>
              <a:rPr lang="en-US" dirty="0" err="1" smtClean="0"/>
              <a:t>lowes</a:t>
            </a:r>
            <a:r>
              <a:rPr lang="en-US" dirty="0" smtClean="0"/>
              <a:t>”</a:t>
            </a:r>
          </a:p>
          <a:p>
            <a:r>
              <a:rPr lang="en-US" dirty="0" smtClean="0"/>
              <a:t>Benefits:</a:t>
            </a:r>
          </a:p>
          <a:p>
            <a:pPr lvl="1"/>
            <a:r>
              <a:rPr lang="en-US" b="1" dirty="0" smtClean="0">
                <a:solidFill>
                  <a:schemeClr val="accent2">
                    <a:lumMod val="75000"/>
                  </a:schemeClr>
                </a:solidFill>
              </a:rPr>
              <a:t>user control, </a:t>
            </a:r>
            <a:r>
              <a:rPr lang="en-US" b="1" dirty="0" err="1" smtClean="0">
                <a:solidFill>
                  <a:schemeClr val="accent5">
                    <a:lumMod val="75000"/>
                  </a:schemeClr>
                </a:solidFill>
              </a:rPr>
              <a:t>sharability</a:t>
            </a:r>
            <a:r>
              <a:rPr lang="en-US" b="1" dirty="0" smtClean="0">
                <a:solidFill>
                  <a:schemeClr val="accent2">
                    <a:lumMod val="75000"/>
                  </a:schemeClr>
                </a:solidFill>
              </a:rPr>
              <a:t> </a:t>
            </a:r>
            <a:endParaRPr lang="en-US" dirty="0" smtClean="0"/>
          </a:p>
          <a:p>
            <a:pPr fontAlgn="t"/>
            <a:endParaRPr lang="en-US" i="1" dirty="0" smtClean="0"/>
          </a:p>
        </p:txBody>
      </p:sp>
      <p:sp>
        <p:nvSpPr>
          <p:cNvPr id="4" name="Rounded Rectangle 3"/>
          <p:cNvSpPr/>
          <p:nvPr/>
        </p:nvSpPr>
        <p:spPr>
          <a:xfrm>
            <a:off x="546100" y="53598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ounded Rectangle 4"/>
          <p:cNvSpPr/>
          <p:nvPr/>
        </p:nvSpPr>
        <p:spPr>
          <a:xfrm>
            <a:off x="393700" y="52074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Rounded Rectangle 5"/>
          <p:cNvSpPr/>
          <p:nvPr/>
        </p:nvSpPr>
        <p:spPr>
          <a:xfrm>
            <a:off x="241300" y="50550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nvGrpSpPr>
          <p:cNvPr id="8" name="Group 20"/>
          <p:cNvGrpSpPr/>
          <p:nvPr/>
        </p:nvGrpSpPr>
        <p:grpSpPr>
          <a:xfrm>
            <a:off x="457200" y="5182062"/>
            <a:ext cx="528085" cy="817362"/>
            <a:chOff x="1194469" y="1785626"/>
            <a:chExt cx="641243" cy="1031136"/>
          </a:xfrm>
        </p:grpSpPr>
        <p:sp>
          <p:nvSpPr>
            <p:cNvPr id="9" name="Oval 8"/>
            <p:cNvSpPr/>
            <p:nvPr/>
          </p:nvSpPr>
          <p:spPr>
            <a:xfrm>
              <a:off x="1320206" y="1785626"/>
              <a:ext cx="402349" cy="389820"/>
            </a:xfrm>
            <a:prstGeom prst="ellipse">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Round Same Side Corner Rectangle 9"/>
            <p:cNvSpPr/>
            <p:nvPr/>
          </p:nvSpPr>
          <p:spPr>
            <a:xfrm>
              <a:off x="1194469" y="2175446"/>
              <a:ext cx="641243" cy="641316"/>
            </a:xfrm>
            <a:prstGeom prst="round2SameRect">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1" name="Magnetic Disk 14"/>
          <p:cNvSpPr/>
          <p:nvPr/>
        </p:nvSpPr>
        <p:spPr>
          <a:xfrm>
            <a:off x="1479024" y="5387785"/>
            <a:ext cx="578376" cy="611639"/>
          </a:xfrm>
          <a:prstGeom prst="flowChartMagneticDisk">
            <a:avLst/>
          </a:prstGeom>
          <a:ln w="38100" cap="flat" cmpd="sng" algn="ctr">
            <a:solidFill>
              <a:schemeClr val="accent6"/>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2" name="Cloud 11"/>
          <p:cNvSpPr/>
          <p:nvPr/>
        </p:nvSpPr>
        <p:spPr>
          <a:xfrm>
            <a:off x="831324" y="4362219"/>
            <a:ext cx="1295400" cy="597362"/>
          </a:xfrm>
          <a:prstGeom prst="cloud">
            <a:avLst/>
          </a:prstGeom>
          <a:ln w="38100" cap="flat" cmpd="sng" algn="ctr">
            <a:solidFill>
              <a:schemeClr val="accent1"/>
            </a:solidFill>
            <a:prstDash val="solid"/>
            <a:round/>
            <a:headEnd type="none" w="med" len="med"/>
            <a:tailEnd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Web</a:t>
            </a:r>
            <a:endParaRPr lang="en-US" dirty="0"/>
          </a:p>
        </p:txBody>
      </p:sp>
      <p:sp>
        <p:nvSpPr>
          <p:cNvPr id="13" name="TextBox 12"/>
          <p:cNvSpPr txBox="1"/>
          <p:nvPr/>
        </p:nvSpPr>
        <p:spPr>
          <a:xfrm>
            <a:off x="368300" y="5522479"/>
            <a:ext cx="698500" cy="369332"/>
          </a:xfrm>
          <a:prstGeom prst="rect">
            <a:avLst/>
          </a:prstGeom>
          <a:noFill/>
        </p:spPr>
        <p:txBody>
          <a:bodyPr wrap="square" rtlCol="0">
            <a:spAutoFit/>
          </a:bodyPr>
          <a:lstStyle/>
          <a:p>
            <a:pPr algn="ctr"/>
            <a:r>
              <a:rPr lang="en-US" dirty="0" smtClean="0"/>
              <a:t>User</a:t>
            </a:r>
            <a:endParaRPr lang="en-US" dirty="0"/>
          </a:p>
        </p:txBody>
      </p:sp>
      <p:grpSp>
        <p:nvGrpSpPr>
          <p:cNvPr id="14" name="Group 13"/>
          <p:cNvGrpSpPr/>
          <p:nvPr/>
        </p:nvGrpSpPr>
        <p:grpSpPr>
          <a:xfrm>
            <a:off x="7347861" y="2888748"/>
            <a:ext cx="1338939" cy="1232361"/>
            <a:chOff x="7510307" y="3886201"/>
            <a:chExt cx="1338939" cy="1232361"/>
          </a:xfrm>
        </p:grpSpPr>
        <p:grpSp>
          <p:nvGrpSpPr>
            <p:cNvPr id="15" name="Group 11"/>
            <p:cNvGrpSpPr/>
            <p:nvPr/>
          </p:nvGrpSpPr>
          <p:grpSpPr>
            <a:xfrm>
              <a:off x="7613591" y="3886201"/>
              <a:ext cx="1184850" cy="1232360"/>
              <a:chOff x="2632809" y="4863148"/>
              <a:chExt cx="1022405" cy="1035441"/>
            </a:xfrm>
          </p:grpSpPr>
          <p:grpSp>
            <p:nvGrpSpPr>
              <p:cNvPr id="16" name="Group 7"/>
              <p:cNvGrpSpPr/>
              <p:nvPr/>
            </p:nvGrpSpPr>
            <p:grpSpPr>
              <a:xfrm>
                <a:off x="2884016" y="4863148"/>
                <a:ext cx="528085" cy="817362"/>
                <a:chOff x="1194469" y="1785626"/>
                <a:chExt cx="641243" cy="1031136"/>
              </a:xfrm>
            </p:grpSpPr>
            <p:sp>
              <p:nvSpPr>
                <p:cNvPr id="26" name="Oval 25"/>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7" name="Round Same Side Corner Rectangle 2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19" name="Group 7"/>
              <p:cNvGrpSpPr/>
              <p:nvPr/>
            </p:nvGrpSpPr>
            <p:grpSpPr>
              <a:xfrm>
                <a:off x="3127129" y="5015548"/>
                <a:ext cx="528085" cy="817362"/>
                <a:chOff x="1194469" y="1785626"/>
                <a:chExt cx="641243" cy="1031136"/>
              </a:xfrm>
            </p:grpSpPr>
            <p:sp>
              <p:nvSpPr>
                <p:cNvPr id="24" name="Oval 17"/>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5" name="Round Same Side Corner Rectangle 18"/>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20" name="Group 7"/>
              <p:cNvGrpSpPr/>
              <p:nvPr/>
            </p:nvGrpSpPr>
            <p:grpSpPr>
              <a:xfrm>
                <a:off x="2632809" y="5081227"/>
                <a:ext cx="528085" cy="817362"/>
                <a:chOff x="1194469" y="1785626"/>
                <a:chExt cx="641243" cy="1031136"/>
              </a:xfrm>
            </p:grpSpPr>
            <p:sp>
              <p:nvSpPr>
                <p:cNvPr id="22" name="Oval 21"/>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3" name="Round Same Side Corner Rectangle 1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grpSp>
          <p:nvGrpSpPr>
            <p:cNvPr id="21" name="Group 24"/>
            <p:cNvGrpSpPr/>
            <p:nvPr/>
          </p:nvGrpSpPr>
          <p:grpSpPr>
            <a:xfrm>
              <a:off x="7510307" y="4607691"/>
              <a:ext cx="1338939" cy="338554"/>
              <a:chOff x="7664392" y="5387785"/>
              <a:chExt cx="1338939" cy="338554"/>
            </a:xfrm>
          </p:grpSpPr>
          <p:sp>
            <p:nvSpPr>
              <p:cNvPr id="17" name="Rectangle 16"/>
              <p:cNvSpPr/>
              <p:nvPr/>
            </p:nvSpPr>
            <p:spPr>
              <a:xfrm>
                <a:off x="7831441" y="5438585"/>
                <a:ext cx="995059" cy="251015"/>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7664392" y="5387785"/>
                <a:ext cx="1338939" cy="338554"/>
              </a:xfrm>
              <a:prstGeom prst="rect">
                <a:avLst/>
              </a:prstGeom>
              <a:noFill/>
              <a:effectLst/>
            </p:spPr>
            <p:txBody>
              <a:bodyPr wrap="square" rtlCol="0">
                <a:spAutoFit/>
              </a:bodyPr>
              <a:lstStyle/>
              <a:p>
                <a:pPr algn="ctr"/>
                <a:r>
                  <a:rPr lang="en-US" sz="1600" dirty="0" smtClean="0"/>
                  <a:t>Researchers</a:t>
                </a:r>
                <a:endParaRPr lang="en-US" sz="1600" dirty="0"/>
              </a:p>
            </p:txBody>
          </p:sp>
        </p:grpSp>
      </p:grpSp>
      <p:sp>
        <p:nvSpPr>
          <p:cNvPr id="28" name="Rounded Rectangle 27"/>
          <p:cNvSpPr/>
          <p:nvPr/>
        </p:nvSpPr>
        <p:spPr>
          <a:xfrm>
            <a:off x="6349999" y="4267200"/>
            <a:ext cx="2630585" cy="2043369"/>
          </a:xfrm>
          <a:prstGeom prst="roundRect">
            <a:avLst/>
          </a:prstGeom>
          <a:noFill/>
          <a:ln w="38100" cap="flat" cmpd="sng" algn="ctr">
            <a:solidFill>
              <a:schemeClr val="accent1"/>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1" name="TextBox 30"/>
          <p:cNvSpPr txBox="1"/>
          <p:nvPr/>
        </p:nvSpPr>
        <p:spPr>
          <a:xfrm>
            <a:off x="1428224" y="5515336"/>
            <a:ext cx="698500" cy="523220"/>
          </a:xfrm>
          <a:prstGeom prst="rect">
            <a:avLst/>
          </a:prstGeom>
          <a:noFill/>
        </p:spPr>
        <p:txBody>
          <a:bodyPr wrap="square" rtlCol="0">
            <a:spAutoFit/>
          </a:bodyPr>
          <a:lstStyle/>
          <a:p>
            <a:pPr algn="ctr"/>
            <a:r>
              <a:rPr lang="en-US" sz="1400" dirty="0" smtClean="0"/>
              <a:t>User</a:t>
            </a:r>
            <a:br>
              <a:rPr lang="en-US" sz="1400" dirty="0" smtClean="0"/>
            </a:br>
            <a:r>
              <a:rPr lang="en-US" sz="1400" dirty="0" smtClean="0"/>
              <a:t>Log</a:t>
            </a:r>
          </a:p>
        </p:txBody>
      </p:sp>
      <p:grpSp>
        <p:nvGrpSpPr>
          <p:cNvPr id="32" name="Group 31"/>
          <p:cNvGrpSpPr/>
          <p:nvPr/>
        </p:nvGrpSpPr>
        <p:grpSpPr>
          <a:xfrm>
            <a:off x="2266948" y="5375085"/>
            <a:ext cx="1057016" cy="851570"/>
            <a:chOff x="2266948" y="5375085"/>
            <a:chExt cx="1057016" cy="851570"/>
          </a:xfrm>
        </p:grpSpPr>
        <p:sp>
          <p:nvSpPr>
            <p:cNvPr id="33" name="Rectangle 32"/>
            <p:cNvSpPr/>
            <p:nvPr/>
          </p:nvSpPr>
          <p:spPr>
            <a:xfrm>
              <a:off x="2362200" y="5375085"/>
              <a:ext cx="863600" cy="650771"/>
            </a:xfrm>
            <a:prstGeom prst="rect">
              <a:avLst/>
            </a:prstGeom>
            <a:noFill/>
            <a:ln w="38100" cap="flat" cmpd="sng" algn="ctr">
              <a:solidFill>
                <a:schemeClr val="accent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TextBox 33"/>
            <p:cNvSpPr txBox="1"/>
            <p:nvPr/>
          </p:nvSpPr>
          <p:spPr>
            <a:xfrm>
              <a:off x="2266948" y="5395658"/>
              <a:ext cx="1057016" cy="830997"/>
            </a:xfrm>
            <a:prstGeom prst="rect">
              <a:avLst/>
            </a:prstGeom>
            <a:noFill/>
          </p:spPr>
          <p:txBody>
            <a:bodyPr wrap="square" rtlCol="0">
              <a:spAutoFit/>
            </a:bodyPr>
            <a:lstStyle/>
            <a:p>
              <a:pPr algn="ctr"/>
              <a:r>
                <a:rPr lang="en-US" sz="1200" dirty="0" smtClean="0"/>
                <a:t>Mine</a:t>
              </a:r>
            </a:p>
            <a:p>
              <a:pPr algn="ctr"/>
              <a:r>
                <a:rPr lang="en-US" sz="1200" dirty="0" smtClean="0"/>
                <a:t>Experiment</a:t>
              </a:r>
            </a:p>
            <a:p>
              <a:pPr algn="ctr"/>
              <a:r>
                <a:rPr lang="en-US" sz="1200" dirty="0" smtClean="0"/>
                <a:t>Data</a:t>
              </a:r>
            </a:p>
            <a:p>
              <a:pPr algn="ctr"/>
              <a:endParaRPr lang="en-US" sz="1200" dirty="0"/>
            </a:p>
          </p:txBody>
        </p:sp>
      </p:grpSp>
      <p:cxnSp>
        <p:nvCxnSpPr>
          <p:cNvPr id="35" name="Straight Arrow Connector 34"/>
          <p:cNvCxnSpPr>
            <a:stCxn id="11" idx="4"/>
            <a:endCxn id="33" idx="1"/>
          </p:cNvCxnSpPr>
          <p:nvPr/>
        </p:nvCxnSpPr>
        <p:spPr>
          <a:xfrm>
            <a:off x="2057400" y="5693605"/>
            <a:ext cx="304800" cy="6866"/>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1251984" y="5053731"/>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9"/>
          <p:cNvCxnSpPr>
            <a:stCxn id="10" idx="0"/>
            <a:endCxn id="12" idx="1"/>
          </p:cNvCxnSpPr>
          <p:nvPr/>
        </p:nvCxnSpPr>
        <p:spPr>
          <a:xfrm flipV="1">
            <a:off x="985285" y="4958945"/>
            <a:ext cx="493739" cy="786300"/>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10"/>
          <p:cNvCxnSpPr>
            <a:stCxn id="12" idx="1"/>
            <a:endCxn id="11" idx="1"/>
          </p:cNvCxnSpPr>
          <p:nvPr/>
        </p:nvCxnSpPr>
        <p:spPr>
          <a:xfrm rot="16200000" flipH="1">
            <a:off x="1409198" y="5028771"/>
            <a:ext cx="428840" cy="289188"/>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2581791" y="5056907"/>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7278326" y="4265612"/>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1479024" y="5975056"/>
            <a:ext cx="1984640" cy="369332"/>
          </a:xfrm>
          <a:prstGeom prst="rect">
            <a:avLst/>
          </a:prstGeom>
          <a:noFill/>
        </p:spPr>
        <p:txBody>
          <a:bodyPr wrap="square" rtlCol="0">
            <a:spAutoFit/>
          </a:bodyPr>
          <a:lstStyle/>
          <a:p>
            <a:r>
              <a:rPr lang="en-US" dirty="0" smtClean="0"/>
              <a:t>User’s computer</a:t>
            </a:r>
            <a:endParaRPr lang="en-US" dirty="0"/>
          </a:p>
        </p:txBody>
      </p:sp>
      <p:sp>
        <p:nvSpPr>
          <p:cNvPr id="54" name="TextBox 53"/>
          <p:cNvSpPr txBox="1"/>
          <p:nvPr/>
        </p:nvSpPr>
        <p:spPr>
          <a:xfrm>
            <a:off x="6635942" y="6272064"/>
            <a:ext cx="2203258" cy="369332"/>
          </a:xfrm>
          <a:prstGeom prst="rect">
            <a:avLst/>
          </a:prstGeom>
          <a:noFill/>
        </p:spPr>
        <p:txBody>
          <a:bodyPr wrap="square" rtlCol="0">
            <a:spAutoFit/>
          </a:bodyPr>
          <a:lstStyle/>
          <a:p>
            <a:r>
              <a:rPr lang="en-US" dirty="0" err="1" smtClean="0"/>
              <a:t>CrowdLogging</a:t>
            </a:r>
            <a:r>
              <a:rPr lang="en-US" dirty="0" smtClean="0"/>
              <a:t> Server</a:t>
            </a:r>
            <a:endParaRPr lang="en-US" dirty="0"/>
          </a:p>
        </p:txBody>
      </p:sp>
      <p:sp>
        <p:nvSpPr>
          <p:cNvPr id="55" name="TextBox 54"/>
          <p:cNvSpPr txBox="1"/>
          <p:nvPr/>
        </p:nvSpPr>
        <p:spPr>
          <a:xfrm>
            <a:off x="6534344" y="4571787"/>
            <a:ext cx="1119285" cy="523220"/>
          </a:xfrm>
          <a:prstGeom prst="rect">
            <a:avLst/>
          </a:prstGeom>
          <a:noFill/>
        </p:spPr>
        <p:txBody>
          <a:bodyPr wrap="square" rtlCol="0">
            <a:spAutoFit/>
          </a:bodyPr>
          <a:lstStyle/>
          <a:p>
            <a:pPr algn="ctr"/>
            <a:r>
              <a:rPr lang="en-US" sz="1400" dirty="0" smtClean="0"/>
              <a:t>Experiment</a:t>
            </a:r>
          </a:p>
          <a:p>
            <a:pPr algn="ctr"/>
            <a:r>
              <a:rPr lang="en-US" sz="1400" dirty="0" smtClean="0"/>
              <a:t>Router</a:t>
            </a:r>
          </a:p>
        </p:txBody>
      </p:sp>
      <p:cxnSp>
        <p:nvCxnSpPr>
          <p:cNvPr id="56" name="Straight Arrow Connector 55"/>
          <p:cNvCxnSpPr>
            <a:endCxn id="59" idx="0"/>
          </p:cNvCxnSpPr>
          <p:nvPr/>
        </p:nvCxnSpPr>
        <p:spPr>
          <a:xfrm rot="5400000">
            <a:off x="7220050" y="3994200"/>
            <a:ext cx="410184" cy="663999"/>
          </a:xfrm>
          <a:prstGeom prst="straightConnector1">
            <a:avLst/>
          </a:prstGeom>
          <a:ln w="38100" cap="flat" cmpd="sng" algn="ctr">
            <a:solidFill>
              <a:srgbClr val="008000"/>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61342" y="4531291"/>
            <a:ext cx="863600" cy="650771"/>
          </a:xfrm>
          <a:prstGeom prst="rect">
            <a:avLst/>
          </a:prstGeom>
          <a:noFill/>
          <a:ln w="38100" cap="flat" cmpd="sng" algn="ctr">
            <a:solidFill>
              <a:srgbClr val="4F81B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0" name="Straight Connector 59"/>
          <p:cNvCxnSpPr/>
          <p:nvPr/>
        </p:nvCxnSpPr>
        <p:spPr>
          <a:xfrm rot="16200000" flipH="1">
            <a:off x="6165336" y="4857343"/>
            <a:ext cx="369329"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rot="16200000" flipH="1">
            <a:off x="6094642" y="4850148"/>
            <a:ext cx="510717"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6" name="Shape 45"/>
          <p:cNvCxnSpPr/>
          <p:nvPr/>
        </p:nvCxnSpPr>
        <p:spPr>
          <a:xfrm rot="10800000" flipV="1">
            <a:off x="2794000" y="4698079"/>
            <a:ext cx="3835400" cy="702406"/>
          </a:xfrm>
          <a:prstGeom prst="bentConnector2">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47" name="Shape 49"/>
          <p:cNvCxnSpPr/>
          <p:nvPr/>
        </p:nvCxnSpPr>
        <p:spPr>
          <a:xfrm rot="10800000" flipV="1">
            <a:off x="4535584" y="4865686"/>
            <a:ext cx="2093816" cy="1"/>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48" name="Shape 50"/>
          <p:cNvCxnSpPr/>
          <p:nvPr/>
        </p:nvCxnSpPr>
        <p:spPr>
          <a:xfrm rot="10800000">
            <a:off x="5118100" y="5016499"/>
            <a:ext cx="1511300" cy="1588"/>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solidFill>
                  <a:srgbClr val="E46C0A"/>
                </a:solidFill>
              </a:rPr>
              <a:t>CrowdLogging</a:t>
            </a:r>
            <a:r>
              <a:rPr lang="en-US" dirty="0" smtClean="0">
                <a:solidFill>
                  <a:srgbClr val="E46C0A"/>
                </a:solidFill>
              </a:rPr>
              <a:t>: </a:t>
            </a:r>
            <a:r>
              <a:rPr lang="en-US" dirty="0" smtClean="0">
                <a:solidFill>
                  <a:srgbClr val="595959"/>
                </a:solidFill>
              </a:rPr>
              <a:t>how data is encrypted</a:t>
            </a:r>
            <a:endParaRPr lang="en-US" dirty="0">
              <a:solidFill>
                <a:srgbClr val="595959"/>
              </a:solidFill>
            </a:endParaRPr>
          </a:p>
        </p:txBody>
      </p:sp>
      <p:sp>
        <p:nvSpPr>
          <p:cNvPr id="3" name="Content Placeholder 2"/>
          <p:cNvSpPr>
            <a:spLocks noGrp="1"/>
          </p:cNvSpPr>
          <p:nvPr>
            <p:ph idx="1"/>
          </p:nvPr>
        </p:nvSpPr>
        <p:spPr>
          <a:xfrm>
            <a:off x="457200" y="1600201"/>
            <a:ext cx="8229600" cy="2668588"/>
          </a:xfrm>
        </p:spPr>
        <p:txBody>
          <a:bodyPr>
            <a:normAutofit lnSpcReduction="10000"/>
          </a:bodyPr>
          <a:lstStyle/>
          <a:p>
            <a:r>
              <a:rPr lang="en-US" dirty="0" smtClean="0"/>
              <a:t>Each artifact is encrypted with: </a:t>
            </a:r>
          </a:p>
          <a:p>
            <a:pPr lvl="1"/>
            <a:r>
              <a:rPr lang="en-US" dirty="0" smtClean="0"/>
              <a:t>secret sharing scheme</a:t>
            </a:r>
          </a:p>
          <a:p>
            <a:pPr lvl="1"/>
            <a:r>
              <a:rPr lang="en-US" dirty="0" smtClean="0"/>
              <a:t>server’s RSA public key</a:t>
            </a:r>
          </a:p>
          <a:p>
            <a:r>
              <a:rPr lang="en-US" dirty="0" smtClean="0"/>
              <a:t>Benefits:</a:t>
            </a:r>
          </a:p>
          <a:p>
            <a:pPr lvl="1"/>
            <a:r>
              <a:rPr lang="en-US" b="1" dirty="0" smtClean="0">
                <a:solidFill>
                  <a:schemeClr val="accent3">
                    <a:lumMod val="75000"/>
                  </a:schemeClr>
                </a:solidFill>
              </a:rPr>
              <a:t>privacy</a:t>
            </a:r>
            <a:endParaRPr lang="en-US" dirty="0" smtClean="0"/>
          </a:p>
          <a:p>
            <a:endParaRPr lang="en-US" dirty="0" smtClean="0"/>
          </a:p>
          <a:p>
            <a:endParaRPr lang="en-US" dirty="0" smtClean="0"/>
          </a:p>
        </p:txBody>
      </p:sp>
      <p:sp>
        <p:nvSpPr>
          <p:cNvPr id="4" name="Rounded Rectangle 3"/>
          <p:cNvSpPr/>
          <p:nvPr/>
        </p:nvSpPr>
        <p:spPr>
          <a:xfrm>
            <a:off x="546100" y="53598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ounded Rectangle 4"/>
          <p:cNvSpPr/>
          <p:nvPr/>
        </p:nvSpPr>
        <p:spPr>
          <a:xfrm>
            <a:off x="393700" y="52074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Rounded Rectangle 5"/>
          <p:cNvSpPr/>
          <p:nvPr/>
        </p:nvSpPr>
        <p:spPr>
          <a:xfrm>
            <a:off x="241300" y="5055062"/>
            <a:ext cx="4267200" cy="1256838"/>
          </a:xfrm>
          <a:prstGeom prst="roundRect">
            <a:avLst/>
          </a:prstGeom>
          <a:solidFill>
            <a:srgbClr val="FFFFFF"/>
          </a:solidFill>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nvGrpSpPr>
          <p:cNvPr id="8" name="Group 20"/>
          <p:cNvGrpSpPr/>
          <p:nvPr/>
        </p:nvGrpSpPr>
        <p:grpSpPr>
          <a:xfrm>
            <a:off x="457200" y="5182062"/>
            <a:ext cx="528085" cy="817362"/>
            <a:chOff x="1194469" y="1785626"/>
            <a:chExt cx="641243" cy="1031136"/>
          </a:xfrm>
        </p:grpSpPr>
        <p:sp>
          <p:nvSpPr>
            <p:cNvPr id="9" name="Oval 8"/>
            <p:cNvSpPr/>
            <p:nvPr/>
          </p:nvSpPr>
          <p:spPr>
            <a:xfrm>
              <a:off x="1320206" y="1785626"/>
              <a:ext cx="402349" cy="389820"/>
            </a:xfrm>
            <a:prstGeom prst="ellipse">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Round Same Side Corner Rectangle 9"/>
            <p:cNvSpPr/>
            <p:nvPr/>
          </p:nvSpPr>
          <p:spPr>
            <a:xfrm>
              <a:off x="1194469" y="2175446"/>
              <a:ext cx="641243" cy="641316"/>
            </a:xfrm>
            <a:prstGeom prst="round2SameRect">
              <a:avLst/>
            </a:prstGeom>
            <a:ln w="38100" cap="flat" cmpd="sng" algn="ctr">
              <a:solidFill>
                <a:schemeClr val="accent6"/>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1" name="Magnetic Disk 14"/>
          <p:cNvSpPr/>
          <p:nvPr/>
        </p:nvSpPr>
        <p:spPr>
          <a:xfrm>
            <a:off x="1479024" y="5387785"/>
            <a:ext cx="578376" cy="611639"/>
          </a:xfrm>
          <a:prstGeom prst="flowChartMagneticDisk">
            <a:avLst/>
          </a:prstGeom>
          <a:ln w="38100" cap="flat" cmpd="sng" algn="ctr">
            <a:solidFill>
              <a:schemeClr val="accent6"/>
            </a:solidFill>
            <a:prstDash val="solid"/>
            <a:round/>
            <a:headEnd w="med" len="med"/>
            <a:tailEnd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2" name="Cloud 11"/>
          <p:cNvSpPr/>
          <p:nvPr/>
        </p:nvSpPr>
        <p:spPr>
          <a:xfrm>
            <a:off x="831324" y="4362219"/>
            <a:ext cx="1295400" cy="597362"/>
          </a:xfrm>
          <a:prstGeom prst="cloud">
            <a:avLst/>
          </a:prstGeom>
          <a:ln w="38100" cap="flat" cmpd="sng" algn="ctr">
            <a:solidFill>
              <a:schemeClr val="accent1"/>
            </a:solidFill>
            <a:prstDash val="solid"/>
            <a:round/>
            <a:headEnd type="none" w="med" len="med"/>
            <a:tailEnd w="med" len="med"/>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Web</a:t>
            </a:r>
            <a:endParaRPr lang="en-US" dirty="0"/>
          </a:p>
        </p:txBody>
      </p:sp>
      <p:sp>
        <p:nvSpPr>
          <p:cNvPr id="13" name="TextBox 12"/>
          <p:cNvSpPr txBox="1"/>
          <p:nvPr/>
        </p:nvSpPr>
        <p:spPr>
          <a:xfrm>
            <a:off x="368300" y="5522479"/>
            <a:ext cx="698500" cy="369332"/>
          </a:xfrm>
          <a:prstGeom prst="rect">
            <a:avLst/>
          </a:prstGeom>
          <a:noFill/>
        </p:spPr>
        <p:txBody>
          <a:bodyPr wrap="square" rtlCol="0">
            <a:spAutoFit/>
          </a:bodyPr>
          <a:lstStyle/>
          <a:p>
            <a:pPr algn="ctr"/>
            <a:r>
              <a:rPr lang="en-US" dirty="0" smtClean="0"/>
              <a:t>User</a:t>
            </a:r>
            <a:endParaRPr lang="en-US" dirty="0"/>
          </a:p>
        </p:txBody>
      </p:sp>
      <p:grpSp>
        <p:nvGrpSpPr>
          <p:cNvPr id="14" name="Group 13"/>
          <p:cNvGrpSpPr/>
          <p:nvPr/>
        </p:nvGrpSpPr>
        <p:grpSpPr>
          <a:xfrm>
            <a:off x="7347861" y="2888748"/>
            <a:ext cx="1338939" cy="1232361"/>
            <a:chOff x="7510307" y="3886201"/>
            <a:chExt cx="1338939" cy="1232361"/>
          </a:xfrm>
        </p:grpSpPr>
        <p:grpSp>
          <p:nvGrpSpPr>
            <p:cNvPr id="15" name="Group 11"/>
            <p:cNvGrpSpPr/>
            <p:nvPr/>
          </p:nvGrpSpPr>
          <p:grpSpPr>
            <a:xfrm>
              <a:off x="7613591" y="3886201"/>
              <a:ext cx="1184850" cy="1232360"/>
              <a:chOff x="2632809" y="4863148"/>
              <a:chExt cx="1022405" cy="1035441"/>
            </a:xfrm>
          </p:grpSpPr>
          <p:grpSp>
            <p:nvGrpSpPr>
              <p:cNvPr id="16" name="Group 7"/>
              <p:cNvGrpSpPr/>
              <p:nvPr/>
            </p:nvGrpSpPr>
            <p:grpSpPr>
              <a:xfrm>
                <a:off x="2884016" y="4863148"/>
                <a:ext cx="528085" cy="817362"/>
                <a:chOff x="1194469" y="1785626"/>
                <a:chExt cx="641243" cy="1031136"/>
              </a:xfrm>
            </p:grpSpPr>
            <p:sp>
              <p:nvSpPr>
                <p:cNvPr id="26" name="Oval 25"/>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7" name="Round Same Side Corner Rectangle 2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19" name="Group 7"/>
              <p:cNvGrpSpPr/>
              <p:nvPr/>
            </p:nvGrpSpPr>
            <p:grpSpPr>
              <a:xfrm>
                <a:off x="3127129" y="5015548"/>
                <a:ext cx="528085" cy="817362"/>
                <a:chOff x="1194469" y="1785626"/>
                <a:chExt cx="641243" cy="1031136"/>
              </a:xfrm>
            </p:grpSpPr>
            <p:sp>
              <p:nvSpPr>
                <p:cNvPr id="24" name="Oval 17"/>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5" name="Round Same Side Corner Rectangle 18"/>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nvGrpSpPr>
              <p:cNvPr id="20" name="Group 7"/>
              <p:cNvGrpSpPr/>
              <p:nvPr/>
            </p:nvGrpSpPr>
            <p:grpSpPr>
              <a:xfrm>
                <a:off x="2632809" y="5081227"/>
                <a:ext cx="528085" cy="817362"/>
                <a:chOff x="1194469" y="1785626"/>
                <a:chExt cx="641243" cy="1031136"/>
              </a:xfrm>
            </p:grpSpPr>
            <p:sp>
              <p:nvSpPr>
                <p:cNvPr id="22" name="Oval 21"/>
                <p:cNvSpPr/>
                <p:nvPr/>
              </p:nvSpPr>
              <p:spPr>
                <a:xfrm>
                  <a:off x="1320206" y="1785626"/>
                  <a:ext cx="402349" cy="389820"/>
                </a:xfrm>
                <a:prstGeom prst="ellipse">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3" name="Round Same Side Corner Rectangle 16"/>
                <p:cNvSpPr/>
                <p:nvPr/>
              </p:nvSpPr>
              <p:spPr>
                <a:xfrm>
                  <a:off x="1194469" y="2175446"/>
                  <a:ext cx="641243" cy="641316"/>
                </a:xfrm>
                <a:prstGeom prst="round2SameRect">
                  <a:avLst/>
                </a:prstGeom>
                <a:ln w="38100" cap="flat" cmpd="sng" algn="ctr">
                  <a:solidFill>
                    <a:srgbClr val="008000"/>
                  </a:solidFill>
                  <a:prstDash val="solid"/>
                  <a:round/>
                  <a:headEnd type="none" w="med" len="med"/>
                  <a:tailEnd type="none" w="med" len="med"/>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grpSp>
        <p:grpSp>
          <p:nvGrpSpPr>
            <p:cNvPr id="21" name="Group 24"/>
            <p:cNvGrpSpPr/>
            <p:nvPr/>
          </p:nvGrpSpPr>
          <p:grpSpPr>
            <a:xfrm>
              <a:off x="7510307" y="4607691"/>
              <a:ext cx="1338939" cy="338554"/>
              <a:chOff x="7664392" y="5387785"/>
              <a:chExt cx="1338939" cy="338554"/>
            </a:xfrm>
          </p:grpSpPr>
          <p:sp>
            <p:nvSpPr>
              <p:cNvPr id="17" name="Rectangle 16"/>
              <p:cNvSpPr/>
              <p:nvPr/>
            </p:nvSpPr>
            <p:spPr>
              <a:xfrm>
                <a:off x="7831441" y="5438585"/>
                <a:ext cx="995059" cy="251015"/>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7664392" y="5387785"/>
                <a:ext cx="1338939" cy="338554"/>
              </a:xfrm>
              <a:prstGeom prst="rect">
                <a:avLst/>
              </a:prstGeom>
              <a:noFill/>
              <a:effectLst/>
            </p:spPr>
            <p:txBody>
              <a:bodyPr wrap="square" rtlCol="0">
                <a:spAutoFit/>
              </a:bodyPr>
              <a:lstStyle/>
              <a:p>
                <a:pPr algn="ctr"/>
                <a:r>
                  <a:rPr lang="en-US" sz="1600" dirty="0" smtClean="0"/>
                  <a:t>Researchers</a:t>
                </a:r>
                <a:endParaRPr lang="en-US" sz="1600" dirty="0"/>
              </a:p>
            </p:txBody>
          </p:sp>
        </p:grpSp>
      </p:grpSp>
      <p:sp>
        <p:nvSpPr>
          <p:cNvPr id="28" name="Rounded Rectangle 27"/>
          <p:cNvSpPr/>
          <p:nvPr/>
        </p:nvSpPr>
        <p:spPr>
          <a:xfrm>
            <a:off x="6349999" y="4267200"/>
            <a:ext cx="2630585" cy="2043369"/>
          </a:xfrm>
          <a:prstGeom prst="roundRect">
            <a:avLst/>
          </a:prstGeom>
          <a:noFill/>
          <a:ln w="38100" cap="flat" cmpd="sng" algn="ctr">
            <a:solidFill>
              <a:schemeClr val="accent1"/>
            </a:solidFill>
            <a:prstDash val="solid"/>
            <a:round/>
            <a:headEnd type="none" w="med" len="med"/>
            <a:tailEnd type="none" w="med" len="med"/>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1" name="TextBox 30"/>
          <p:cNvSpPr txBox="1"/>
          <p:nvPr/>
        </p:nvSpPr>
        <p:spPr>
          <a:xfrm>
            <a:off x="1428224" y="5515336"/>
            <a:ext cx="698500" cy="523220"/>
          </a:xfrm>
          <a:prstGeom prst="rect">
            <a:avLst/>
          </a:prstGeom>
          <a:noFill/>
        </p:spPr>
        <p:txBody>
          <a:bodyPr wrap="square" rtlCol="0">
            <a:spAutoFit/>
          </a:bodyPr>
          <a:lstStyle/>
          <a:p>
            <a:pPr algn="ctr"/>
            <a:r>
              <a:rPr lang="en-US" sz="1400" dirty="0" smtClean="0"/>
              <a:t>User</a:t>
            </a:r>
            <a:br>
              <a:rPr lang="en-US" sz="1400" dirty="0" smtClean="0"/>
            </a:br>
            <a:r>
              <a:rPr lang="en-US" sz="1400" dirty="0" smtClean="0"/>
              <a:t>Log</a:t>
            </a:r>
          </a:p>
        </p:txBody>
      </p:sp>
      <p:sp>
        <p:nvSpPr>
          <p:cNvPr id="33" name="Rectangle 32"/>
          <p:cNvSpPr/>
          <p:nvPr/>
        </p:nvSpPr>
        <p:spPr>
          <a:xfrm>
            <a:off x="2362200" y="5375085"/>
            <a:ext cx="863600" cy="650771"/>
          </a:xfrm>
          <a:prstGeom prst="rect">
            <a:avLst/>
          </a:prstGeom>
          <a:noFill/>
          <a:ln w="38100" cap="flat" cmpd="sng" algn="ctr">
            <a:solidFill>
              <a:schemeClr val="accent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5" name="Straight Arrow Connector 34"/>
          <p:cNvCxnSpPr>
            <a:stCxn id="11" idx="4"/>
            <a:endCxn id="33" idx="1"/>
          </p:cNvCxnSpPr>
          <p:nvPr/>
        </p:nvCxnSpPr>
        <p:spPr>
          <a:xfrm>
            <a:off x="2057400" y="5693605"/>
            <a:ext cx="304800" cy="6866"/>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1251984" y="5053731"/>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9"/>
          <p:cNvCxnSpPr>
            <a:stCxn id="10" idx="0"/>
            <a:endCxn id="12" idx="1"/>
          </p:cNvCxnSpPr>
          <p:nvPr/>
        </p:nvCxnSpPr>
        <p:spPr>
          <a:xfrm flipV="1">
            <a:off x="985285" y="4958945"/>
            <a:ext cx="493739" cy="786300"/>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10"/>
          <p:cNvCxnSpPr>
            <a:stCxn id="12" idx="1"/>
            <a:endCxn id="11" idx="1"/>
          </p:cNvCxnSpPr>
          <p:nvPr/>
        </p:nvCxnSpPr>
        <p:spPr>
          <a:xfrm rot="16200000" flipH="1">
            <a:off x="1409198" y="5028771"/>
            <a:ext cx="428840" cy="289188"/>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2581791" y="5056907"/>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7278326" y="4265612"/>
            <a:ext cx="424416" cy="1588"/>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1479024" y="5975056"/>
            <a:ext cx="1984640" cy="369332"/>
          </a:xfrm>
          <a:prstGeom prst="rect">
            <a:avLst/>
          </a:prstGeom>
          <a:noFill/>
        </p:spPr>
        <p:txBody>
          <a:bodyPr wrap="square" rtlCol="0">
            <a:spAutoFit/>
          </a:bodyPr>
          <a:lstStyle/>
          <a:p>
            <a:r>
              <a:rPr lang="en-US" dirty="0" smtClean="0"/>
              <a:t>User’s computer</a:t>
            </a:r>
            <a:endParaRPr lang="en-US" dirty="0"/>
          </a:p>
        </p:txBody>
      </p:sp>
      <p:grpSp>
        <p:nvGrpSpPr>
          <p:cNvPr id="45" name="Group 44"/>
          <p:cNvGrpSpPr/>
          <p:nvPr/>
        </p:nvGrpSpPr>
        <p:grpSpPr>
          <a:xfrm>
            <a:off x="3416299" y="5375072"/>
            <a:ext cx="1119285" cy="650771"/>
            <a:chOff x="3340099" y="5375072"/>
            <a:chExt cx="1119285" cy="650771"/>
          </a:xfrm>
        </p:grpSpPr>
        <p:sp>
          <p:nvSpPr>
            <p:cNvPr id="46" name="Rectangle 45"/>
            <p:cNvSpPr/>
            <p:nvPr/>
          </p:nvSpPr>
          <p:spPr>
            <a:xfrm>
              <a:off x="3454400" y="5375072"/>
              <a:ext cx="863600" cy="650771"/>
            </a:xfrm>
            <a:prstGeom prst="rect">
              <a:avLst/>
            </a:prstGeom>
            <a:noFill/>
            <a:ln w="38100" cap="flat" cmpd="sng" algn="ctr">
              <a:solidFill>
                <a:schemeClr val="accent6"/>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TextBox 46"/>
            <p:cNvSpPr txBox="1"/>
            <p:nvPr/>
          </p:nvSpPr>
          <p:spPr>
            <a:xfrm>
              <a:off x="3340099" y="5497258"/>
              <a:ext cx="1119285" cy="369332"/>
            </a:xfrm>
            <a:prstGeom prst="rect">
              <a:avLst/>
            </a:prstGeom>
            <a:noFill/>
          </p:spPr>
          <p:txBody>
            <a:bodyPr wrap="square" rtlCol="0">
              <a:spAutoFit/>
            </a:bodyPr>
            <a:lstStyle/>
            <a:p>
              <a:pPr algn="ctr"/>
              <a:r>
                <a:rPr lang="en-US" dirty="0" smtClean="0"/>
                <a:t>Encrypt</a:t>
              </a:r>
              <a:endParaRPr lang="en-US" dirty="0"/>
            </a:p>
          </p:txBody>
        </p:sp>
      </p:grpSp>
      <p:cxnSp>
        <p:nvCxnSpPr>
          <p:cNvPr id="49" name="Straight Arrow Connector 48"/>
          <p:cNvCxnSpPr/>
          <p:nvPr/>
        </p:nvCxnSpPr>
        <p:spPr>
          <a:xfrm>
            <a:off x="3225800" y="5708910"/>
            <a:ext cx="304800" cy="6866"/>
          </a:xfrm>
          <a:prstGeom prst="straightConnector1">
            <a:avLst/>
          </a:prstGeom>
          <a:ln w="38100" cap="flat" cmpd="sng" algn="ctr">
            <a:solidFill>
              <a:schemeClr val="accent6"/>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6635942" y="6272064"/>
            <a:ext cx="2203258" cy="369332"/>
          </a:xfrm>
          <a:prstGeom prst="rect">
            <a:avLst/>
          </a:prstGeom>
          <a:noFill/>
        </p:spPr>
        <p:txBody>
          <a:bodyPr wrap="square" rtlCol="0">
            <a:spAutoFit/>
          </a:bodyPr>
          <a:lstStyle/>
          <a:p>
            <a:r>
              <a:rPr lang="en-US" dirty="0" err="1" smtClean="0"/>
              <a:t>CrowdLogging</a:t>
            </a:r>
            <a:r>
              <a:rPr lang="en-US" dirty="0" smtClean="0"/>
              <a:t> Server</a:t>
            </a:r>
            <a:endParaRPr lang="en-US" dirty="0"/>
          </a:p>
        </p:txBody>
      </p:sp>
      <p:sp>
        <p:nvSpPr>
          <p:cNvPr id="55" name="TextBox 54"/>
          <p:cNvSpPr txBox="1"/>
          <p:nvPr/>
        </p:nvSpPr>
        <p:spPr>
          <a:xfrm>
            <a:off x="6534344" y="4571787"/>
            <a:ext cx="1119285" cy="523220"/>
          </a:xfrm>
          <a:prstGeom prst="rect">
            <a:avLst/>
          </a:prstGeom>
          <a:noFill/>
        </p:spPr>
        <p:txBody>
          <a:bodyPr wrap="square" rtlCol="0">
            <a:spAutoFit/>
          </a:bodyPr>
          <a:lstStyle/>
          <a:p>
            <a:pPr algn="ctr"/>
            <a:r>
              <a:rPr lang="en-US" sz="1400" dirty="0" smtClean="0"/>
              <a:t>Experiment</a:t>
            </a:r>
          </a:p>
          <a:p>
            <a:pPr algn="ctr"/>
            <a:r>
              <a:rPr lang="en-US" sz="1400" dirty="0" smtClean="0"/>
              <a:t>Router</a:t>
            </a:r>
          </a:p>
        </p:txBody>
      </p:sp>
      <p:cxnSp>
        <p:nvCxnSpPr>
          <p:cNvPr id="56" name="Straight Arrow Connector 55"/>
          <p:cNvCxnSpPr>
            <a:endCxn id="59" idx="0"/>
          </p:cNvCxnSpPr>
          <p:nvPr/>
        </p:nvCxnSpPr>
        <p:spPr>
          <a:xfrm rot="5400000">
            <a:off x="7220050" y="3994200"/>
            <a:ext cx="410184" cy="663999"/>
          </a:xfrm>
          <a:prstGeom prst="straightConnector1">
            <a:avLst/>
          </a:prstGeom>
          <a:ln w="38100" cap="flat" cmpd="sng" algn="ctr">
            <a:solidFill>
              <a:srgbClr val="008000"/>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61342" y="4531291"/>
            <a:ext cx="863600" cy="650771"/>
          </a:xfrm>
          <a:prstGeom prst="rect">
            <a:avLst/>
          </a:prstGeom>
          <a:noFill/>
          <a:ln w="38100" cap="flat" cmpd="sng" algn="ctr">
            <a:solidFill>
              <a:srgbClr val="4F81BD"/>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0" name="Straight Connector 59"/>
          <p:cNvCxnSpPr/>
          <p:nvPr/>
        </p:nvCxnSpPr>
        <p:spPr>
          <a:xfrm rot="16200000" flipH="1">
            <a:off x="6094642" y="4850148"/>
            <a:ext cx="510717" cy="3"/>
          </a:xfrm>
          <a:prstGeom prst="line">
            <a:avLst/>
          </a:prstGeom>
          <a:ln w="5715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1" name="Shape 60"/>
          <p:cNvCxnSpPr/>
          <p:nvPr/>
        </p:nvCxnSpPr>
        <p:spPr>
          <a:xfrm rot="10800000" flipV="1">
            <a:off x="2794000" y="4698079"/>
            <a:ext cx="3835400" cy="702406"/>
          </a:xfrm>
          <a:prstGeom prst="bentConnector2">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0" name="Shape 49"/>
          <p:cNvCxnSpPr/>
          <p:nvPr/>
        </p:nvCxnSpPr>
        <p:spPr>
          <a:xfrm rot="10800000" flipV="1">
            <a:off x="4535584" y="4865686"/>
            <a:ext cx="2093816" cy="1"/>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51" name="Shape 50"/>
          <p:cNvCxnSpPr/>
          <p:nvPr/>
        </p:nvCxnSpPr>
        <p:spPr>
          <a:xfrm rot="10800000">
            <a:off x="5118100" y="5016499"/>
            <a:ext cx="1511300" cy="1588"/>
          </a:xfrm>
          <a:prstGeom prst="bentConnector3">
            <a:avLst>
              <a:gd name="adj1" fmla="val 50000"/>
            </a:avLst>
          </a:prstGeom>
          <a:ln w="38100" cap="flat" cmpd="sng" algn="ctr">
            <a:solidFill>
              <a:schemeClr val="accent1"/>
            </a:solidFill>
            <a:prstDash val="solid"/>
            <a:round/>
            <a:headEnd type="none"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2266948" y="5395658"/>
            <a:ext cx="1057016" cy="830997"/>
          </a:xfrm>
          <a:prstGeom prst="rect">
            <a:avLst/>
          </a:prstGeom>
          <a:noFill/>
        </p:spPr>
        <p:txBody>
          <a:bodyPr wrap="square" rtlCol="0">
            <a:spAutoFit/>
          </a:bodyPr>
          <a:lstStyle/>
          <a:p>
            <a:pPr algn="ctr"/>
            <a:r>
              <a:rPr lang="en-US" sz="1200" dirty="0" smtClean="0"/>
              <a:t>Mine</a:t>
            </a:r>
          </a:p>
          <a:p>
            <a:pPr algn="ctr"/>
            <a:r>
              <a:rPr lang="en-US" sz="1200" dirty="0" smtClean="0"/>
              <a:t>Experiment</a:t>
            </a:r>
          </a:p>
          <a:p>
            <a:pPr algn="ctr"/>
            <a:r>
              <a:rPr lang="en-US" sz="1200" dirty="0" smtClean="0"/>
              <a:t>Data</a:t>
            </a:r>
          </a:p>
          <a:p>
            <a:pPr algn="ct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7093</TotalTime>
  <Words>2273</Words>
  <Application>Microsoft Macintosh PowerPoint</Application>
  <PresentationFormat>On-screen Show (4:3)</PresentationFormat>
  <Paragraphs>625</Paragraphs>
  <Slides>26</Slides>
  <Notes>24</Notes>
  <HiddenSlides>0</HiddenSlides>
  <MMClips>0</MMClips>
  <ScaleCrop>false</ScaleCrop>
  <HeadingPairs>
    <vt:vector size="4" baseType="variant">
      <vt:variant>
        <vt:lpstr>Design Template</vt:lpstr>
      </vt:variant>
      <vt:variant>
        <vt:i4>1</vt:i4>
      </vt:variant>
      <vt:variant>
        <vt:lpstr>Slide Titles</vt:lpstr>
      </vt:variant>
      <vt:variant>
        <vt:i4>26</vt:i4>
      </vt:variant>
    </vt:vector>
  </HeadingPairs>
  <TitlesOfParts>
    <vt:vector size="27" baseType="lpstr">
      <vt:lpstr>Office Theme</vt:lpstr>
      <vt:lpstr>CrowdLogging: Distributed, private, and anonymous search logging</vt:lpstr>
      <vt:lpstr>Centralized search logging and mining</vt:lpstr>
      <vt:lpstr>Centralized search logging and mining</vt:lpstr>
      <vt:lpstr>Centralized search logging and mining</vt:lpstr>
      <vt:lpstr>Drawbacks of the centralized model for users and researchers</vt:lpstr>
      <vt:lpstr>Outline</vt:lpstr>
      <vt:lpstr>CrowdLogging: how data is logged</vt:lpstr>
      <vt:lpstr>CrowdLogging: how data is mined</vt:lpstr>
      <vt:lpstr>CrowdLogging: how data is encrypted</vt:lpstr>
      <vt:lpstr>CrowdLogging: how data is uploaded</vt:lpstr>
      <vt:lpstr>CrowdLogging: how data is aggregated</vt:lpstr>
      <vt:lpstr>CrowdLogging: how data is released</vt:lpstr>
      <vt:lpstr>CrowdLogging advantages</vt:lpstr>
      <vt:lpstr>CrowdLog examples on AOL</vt:lpstr>
      <vt:lpstr>Outline</vt:lpstr>
      <vt:lpstr>CrowdLogger</vt:lpstr>
      <vt:lpstr>CrowdLogger</vt:lpstr>
      <vt:lpstr>CrowdLogger</vt:lpstr>
      <vt:lpstr>CrowdLogger data</vt:lpstr>
      <vt:lpstr>Summary</vt:lpstr>
      <vt:lpstr>Thanks</vt:lpstr>
      <vt:lpstr>Secret Sharing</vt:lpstr>
      <vt:lpstr>CrowdLogging vs. Centralized logging Query Reformulations on AOL</vt:lpstr>
      <vt:lpstr>CrowdLogging vs. Centralized logging Query Counts on AOL</vt:lpstr>
      <vt:lpstr>CrowdLog examples on AOL</vt:lpstr>
      <vt:lpstr>CrowdLog examples on AOL</vt:lpstr>
    </vt:vector>
  </TitlesOfParts>
  <Manager/>
  <Company>University of Massachusettes Amherst</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Henry Feild</dc:creator>
  <cp:keywords/>
  <dc:description/>
  <cp:lastModifiedBy>Henry Feild</cp:lastModifiedBy>
  <cp:revision>61</cp:revision>
  <dcterms:created xsi:type="dcterms:W3CDTF">2011-07-25T09:36:11Z</dcterms:created>
  <dcterms:modified xsi:type="dcterms:W3CDTF">2011-07-26T01:42:14Z</dcterms:modified>
  <cp:category/>
</cp:coreProperties>
</file>